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3" r:id="rId2"/>
    <p:sldId id="268" r:id="rId3"/>
    <p:sldId id="276" r:id="rId4"/>
    <p:sldId id="278" r:id="rId5"/>
    <p:sldId id="279" r:id="rId6"/>
    <p:sldId id="260" r:id="rId7"/>
    <p:sldId id="283" r:id="rId8"/>
    <p:sldId id="284" r:id="rId9"/>
    <p:sldId id="277" r:id="rId10"/>
    <p:sldId id="282" r:id="rId11"/>
    <p:sldId id="281" r:id="rId12"/>
    <p:sldId id="280" r:id="rId13"/>
    <p:sldId id="274" r:id="rId14"/>
    <p:sldId id="285" r:id="rId15"/>
    <p:sldId id="288" r:id="rId16"/>
    <p:sldId id="289" r:id="rId17"/>
    <p:sldId id="290" r:id="rId18"/>
    <p:sldId id="291" r:id="rId19"/>
    <p:sldId id="292" r:id="rId20"/>
    <p:sldId id="293" r:id="rId2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55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 Marieke ten" initials="BMt" lastIdx="1" clrIdx="0">
    <p:extLst>
      <p:ext uri="{19B8F6BF-5375-455C-9EA6-DF929625EA0E}">
        <p15:presenceInfo xmlns:p15="http://schemas.microsoft.com/office/powerpoint/2012/main" userId="S::mtenberge@vallei-veluwe.nl::97615517-cfea-4d3b-91ff-4661ee2a29eb" providerId="AD"/>
      </p:ext>
    </p:extLst>
  </p:cmAuthor>
  <p:cmAuthor id="2" name="Coby" initials="C" lastIdx="7" clrIdx="1">
    <p:extLst>
      <p:ext uri="{19B8F6BF-5375-455C-9EA6-DF929625EA0E}">
        <p15:presenceInfo xmlns:p15="http://schemas.microsoft.com/office/powerpoint/2012/main" userId="S::CBaars@vallei-veluwe.nl::87775980-d12f-4449-9d3d-8db3788b9f28" providerId="AD"/>
      </p:ext>
    </p:extLst>
  </p:cmAuthor>
  <p:cmAuthor id="3" name="Dorien" initials="D" lastIdx="8" clrIdx="2">
    <p:extLst>
      <p:ext uri="{19B8F6BF-5375-455C-9EA6-DF929625EA0E}">
        <p15:presenceInfo xmlns:p15="http://schemas.microsoft.com/office/powerpoint/2012/main" userId="S::DRoubos@vallei-veluwe.nl::9085c5e3-1234-4805-81a5-1bf7ee6b91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A89"/>
    <a:srgbClr val="00ACDF"/>
    <a:srgbClr val="61B3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97" autoAdjust="0"/>
  </p:normalViewPr>
  <p:slideViewPr>
    <p:cSldViewPr snapToGrid="0">
      <p:cViewPr varScale="1">
        <p:scale>
          <a:sx n="81" d="100"/>
          <a:sy n="81" d="100"/>
        </p:scale>
        <p:origin x="126" y="378"/>
      </p:cViewPr>
      <p:guideLst>
        <p:guide orient="horz" pos="572"/>
        <p:guide pos="55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B1F83-C9FD-43EA-B433-E4263FB28437}" type="datetimeFigureOut">
              <a:rPr lang="nl-NL" smtClean="0"/>
              <a:t>27-5-2021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098E7-B866-4FDE-BA85-1534CF66D410}" type="slidenum">
              <a:rPr lang="nl-NL" smtClean="0"/>
              <a:t>‹nr.›</a:t>
            </a:fld>
            <a:endParaRPr lang="nl-NL"/>
          </a:p>
        </p:txBody>
      </p:sp>
    </p:spTree>
    <p:extLst>
      <p:ext uri="{BB962C8B-B14F-4D97-AF65-F5344CB8AC3E}">
        <p14:creationId xmlns:p14="http://schemas.microsoft.com/office/powerpoint/2010/main" val="375316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200" dirty="0">
                <a:effectLst/>
                <a:latin typeface="Calibri" panose="020F0502020204030204" pitchFamily="34" charset="0"/>
                <a:ea typeface="Calibri" panose="020F0502020204030204" pitchFamily="34" charset="0"/>
                <a:cs typeface="Times New Roman" panose="02020603050405020304" pitchFamily="18" charset="0"/>
              </a:rPr>
              <a:t>Wat betekent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vergroenen</a:t>
            </a:r>
            <a:r>
              <a:rPr lang="nl-NL" sz="1200" dirty="0">
                <a:effectLst/>
                <a:latin typeface="Calibri" panose="020F0502020204030204" pitchFamily="34" charset="0"/>
                <a:ea typeface="Calibri" panose="020F0502020204030204" pitchFamily="34" charset="0"/>
                <a:cs typeface="Times New Roman" panose="02020603050405020304" pitchFamily="18" charset="0"/>
              </a:rPr>
              <a:t> en klimaatbestendig? </a:t>
            </a:r>
          </a:p>
          <a:p>
            <a:pPr marL="0" lvl="0" indent="0">
              <a:lnSpc>
                <a:spcPct val="107000"/>
              </a:lnSpc>
              <a:buFont typeface="Symbol" panose="05050102010706020507" pitchFamily="18" charset="2"/>
              <a:buNone/>
            </a:pPr>
            <a:r>
              <a:rPr lang="nl-NL" sz="1200" dirty="0">
                <a:effectLst/>
                <a:latin typeface="Calibri" panose="020F0502020204030204" pitchFamily="34" charset="0"/>
                <a:ea typeface="Calibri" panose="020F0502020204030204" pitchFamily="34" charset="0"/>
                <a:cs typeface="Times New Roman" panose="02020603050405020304" pitchFamily="18" charset="0"/>
              </a:rPr>
              <a:t>Waarom is het belangrijk om klimaatbestendige maatregelen toe te passen in tuinen of schoolpleinen?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l-NL" sz="1200" i="1" dirty="0"/>
              <a:t>Klimaatverandering leidt tot meer hittegolven, vaker extreme neerslag, en meer droogte perioden. Vegetatie biedt oplossingen voor hitte, wateroverlast en droogte: het zorgt voor verdampingskoeling, biedt schaduw en het hemelwater kan worden opgenomen in de ondergrond. Daarom is het belangrijk het aandeel groen in de stad te behouden en vergroten. Met name loofbomen met grote kronen zijn effectief door hun schaduwwerking.</a:t>
            </a:r>
          </a:p>
          <a:p>
            <a:pPr marL="0" lvl="0" indent="0">
              <a:lnSpc>
                <a:spcPct val="107000"/>
              </a:lnSpc>
              <a:buFont typeface="Symbol" panose="05050102010706020507" pitchFamily="18" charset="2"/>
              <a:buNone/>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a:t>
            </a:fld>
            <a:endParaRPr lang="nl-NL"/>
          </a:p>
        </p:txBody>
      </p:sp>
    </p:spTree>
    <p:extLst>
      <p:ext uri="{BB962C8B-B14F-4D97-AF65-F5344CB8AC3E}">
        <p14:creationId xmlns:p14="http://schemas.microsoft.com/office/powerpoint/2010/main" val="195009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Foto’s: Juffie in ‘t Groen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10</a:t>
            </a:fld>
            <a:endParaRPr lang="nl-NL"/>
          </a:p>
        </p:txBody>
      </p:sp>
    </p:spTree>
    <p:extLst>
      <p:ext uri="{BB962C8B-B14F-4D97-AF65-F5344CB8AC3E}">
        <p14:creationId xmlns:p14="http://schemas.microsoft.com/office/powerpoint/2010/main" val="399908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11</a:t>
            </a:fld>
            <a:endParaRPr lang="nl-NL"/>
          </a:p>
        </p:txBody>
      </p:sp>
    </p:spTree>
    <p:extLst>
      <p:ext uri="{BB962C8B-B14F-4D97-AF65-F5344CB8AC3E}">
        <p14:creationId xmlns:p14="http://schemas.microsoft.com/office/powerpoint/2010/main" val="331389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Er is een cyclus voor onderzoeken en een cyclus voor ontwerpen die in de kern gelijk zijn. Soms werk je aan een onderzoek, soms aan een ontwerp en soms aan een combinatie. Door het doorlopen van alle 7 stappen uit één cyclus of een combinatie van beide cycli, leer je stap voor stap te onderzoeken en ontwerpen. </a:t>
            </a:r>
            <a:r>
              <a:rPr lang="nl-NL" sz="1800" dirty="0">
                <a:effectLst/>
                <a:latin typeface="Calibri" panose="020F0502020204030204" pitchFamily="34" charset="0"/>
                <a:ea typeface="Calibri" panose="020F0502020204030204" pitchFamily="34" charset="0"/>
                <a:cs typeface="Times New Roman" panose="02020603050405020304" pitchFamily="18" charset="0"/>
              </a:rPr>
              <a:t>Hoewel bij onderzoeken en ontwerpen alle zeven stappen worden doorlopen, wordt ook wel eens teruggegaan naar een voorafgaande stap of wordt een stap overgeslagen. </a:t>
            </a:r>
            <a:endParaRPr lang="nl-NL" sz="1800" dirty="0"/>
          </a:p>
          <a:p>
            <a:endParaRPr lang="nl-NL" sz="180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12</a:t>
            </a:fld>
            <a:endParaRPr lang="nl-NL"/>
          </a:p>
        </p:txBody>
      </p:sp>
    </p:spTree>
    <p:extLst>
      <p:ext uri="{BB962C8B-B14F-4D97-AF65-F5344CB8AC3E}">
        <p14:creationId xmlns:p14="http://schemas.microsoft.com/office/powerpoint/2010/main" val="3858674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13</a:t>
            </a:fld>
            <a:endParaRPr lang="nl-NL"/>
          </a:p>
        </p:txBody>
      </p:sp>
    </p:spTree>
    <p:extLst>
      <p:ext uri="{BB962C8B-B14F-4D97-AF65-F5344CB8AC3E}">
        <p14:creationId xmlns:p14="http://schemas.microsoft.com/office/powerpoint/2010/main" val="439769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14</a:t>
            </a:fld>
            <a:endParaRPr lang="nl-NL"/>
          </a:p>
        </p:txBody>
      </p:sp>
    </p:spTree>
    <p:extLst>
      <p:ext uri="{BB962C8B-B14F-4D97-AF65-F5344CB8AC3E}">
        <p14:creationId xmlns:p14="http://schemas.microsoft.com/office/powerpoint/2010/main" val="1649338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15</a:t>
            </a:fld>
            <a:endParaRPr lang="nl-NL"/>
          </a:p>
        </p:txBody>
      </p:sp>
    </p:spTree>
    <p:extLst>
      <p:ext uri="{BB962C8B-B14F-4D97-AF65-F5344CB8AC3E}">
        <p14:creationId xmlns:p14="http://schemas.microsoft.com/office/powerpoint/2010/main" val="887303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16</a:t>
            </a:fld>
            <a:endParaRPr lang="nl-NL"/>
          </a:p>
        </p:txBody>
      </p:sp>
    </p:spTree>
    <p:extLst>
      <p:ext uri="{BB962C8B-B14F-4D97-AF65-F5344CB8AC3E}">
        <p14:creationId xmlns:p14="http://schemas.microsoft.com/office/powerpoint/2010/main" val="390226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17</a:t>
            </a:fld>
            <a:endParaRPr lang="nl-NL"/>
          </a:p>
        </p:txBody>
      </p:sp>
    </p:spTree>
    <p:extLst>
      <p:ext uri="{BB962C8B-B14F-4D97-AF65-F5344CB8AC3E}">
        <p14:creationId xmlns:p14="http://schemas.microsoft.com/office/powerpoint/2010/main" val="170591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18</a:t>
            </a:fld>
            <a:endParaRPr lang="nl-NL"/>
          </a:p>
        </p:txBody>
      </p:sp>
    </p:spTree>
    <p:extLst>
      <p:ext uri="{BB962C8B-B14F-4D97-AF65-F5344CB8AC3E}">
        <p14:creationId xmlns:p14="http://schemas.microsoft.com/office/powerpoint/2010/main" val="2444812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19</a:t>
            </a:fld>
            <a:endParaRPr lang="nl-NL"/>
          </a:p>
        </p:txBody>
      </p:sp>
    </p:spTree>
    <p:extLst>
      <p:ext uri="{BB962C8B-B14F-4D97-AF65-F5344CB8AC3E}">
        <p14:creationId xmlns:p14="http://schemas.microsoft.com/office/powerpoint/2010/main" val="154754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Wie kan zich nog herinneren dat je te maken hebt gehad met zulk weer?</a:t>
            </a:r>
            <a:br>
              <a:rPr lang="nl-NL" dirty="0"/>
            </a:br>
            <a:r>
              <a:rPr lang="nl-NL" dirty="0"/>
              <a:t>Wie heeft er in het nieuws of in (digitale) kranten wel eens wat gelezen/gehoord over dit extreme weer?</a:t>
            </a: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2</a:t>
            </a:fld>
            <a:endParaRPr lang="nl-NL"/>
          </a:p>
        </p:txBody>
      </p:sp>
    </p:spTree>
    <p:extLst>
      <p:ext uri="{BB962C8B-B14F-4D97-AF65-F5344CB8AC3E}">
        <p14:creationId xmlns:p14="http://schemas.microsoft.com/office/powerpoint/2010/main" val="1228992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Leerdoelen </a:t>
            </a:r>
          </a:p>
          <a:p>
            <a:endParaRPr lang="nl-NL" sz="180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20</a:t>
            </a:fld>
            <a:endParaRPr lang="nl-NL"/>
          </a:p>
        </p:txBody>
      </p:sp>
    </p:spTree>
    <p:extLst>
      <p:ext uri="{BB962C8B-B14F-4D97-AF65-F5344CB8AC3E}">
        <p14:creationId xmlns:p14="http://schemas.microsoft.com/office/powerpoint/2010/main" val="338275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3</a:t>
            </a:fld>
            <a:endParaRPr lang="nl-NL"/>
          </a:p>
        </p:txBody>
      </p:sp>
    </p:spTree>
    <p:extLst>
      <p:ext uri="{BB962C8B-B14F-4D97-AF65-F5344CB8AC3E}">
        <p14:creationId xmlns:p14="http://schemas.microsoft.com/office/powerpoint/2010/main" val="167730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Waarom zijn veel tegels in woonwijken een probleem? (</a:t>
            </a:r>
            <a:r>
              <a:rPr lang="nl-NL" sz="1800" dirty="0">
                <a:solidFill>
                  <a:srgbClr val="0B3066"/>
                </a:solidFill>
                <a:latin typeface="ThesisSans-Bold"/>
                <a:cs typeface="ThesisSans-Bold"/>
              </a:rPr>
              <a:t>Daardoor kan regenwater niet gemakkelijk in de grond zakken)</a:t>
            </a:r>
            <a:endParaRPr lang="ru-RU" sz="180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4</a:t>
            </a:fld>
            <a:endParaRPr lang="nl-NL"/>
          </a:p>
        </p:txBody>
      </p:sp>
    </p:spTree>
    <p:extLst>
      <p:ext uri="{BB962C8B-B14F-4D97-AF65-F5344CB8AC3E}">
        <p14:creationId xmlns:p14="http://schemas.microsoft.com/office/powerpoint/2010/main" val="373602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B3066"/>
                </a:solidFill>
                <a:latin typeface="ThesisSans-Bold"/>
                <a:cs typeface="ThesisSans-Bold"/>
              </a:rPr>
              <a:t>Wateroverlast: door vele bestrating en gebouwen kan het water na zware regenbuien niet weg. </a:t>
            </a:r>
            <a:r>
              <a:rPr lang="nl-NL" sz="1800" dirty="0">
                <a:solidFill>
                  <a:srgbClr val="0B3066"/>
                </a:solidFill>
                <a:latin typeface="ThesisSans-Bold"/>
                <a:cs typeface="ThesisSans-Bold"/>
                <a:sym typeface="Wingdings" panose="05000000000000000000" pitchFamily="2" charset="2"/>
              </a:rPr>
              <a:t></a:t>
            </a:r>
            <a:r>
              <a:rPr lang="nl-NL" sz="1800" dirty="0">
                <a:solidFill>
                  <a:srgbClr val="0B3066"/>
                </a:solidFill>
                <a:latin typeface="ThesisSans-Bold"/>
                <a:cs typeface="ThesisSans-Bold"/>
              </a:rPr>
              <a:t> schade in huizen, winkels en bedrijven</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5</a:t>
            </a:fld>
            <a:endParaRPr lang="nl-NL"/>
          </a:p>
        </p:txBody>
      </p:sp>
    </p:spTree>
    <p:extLst>
      <p:ext uri="{BB962C8B-B14F-4D97-AF65-F5344CB8AC3E}">
        <p14:creationId xmlns:p14="http://schemas.microsoft.com/office/powerpoint/2010/main" val="226757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6</a:t>
            </a:fld>
            <a:endParaRPr lang="nl-NL"/>
          </a:p>
        </p:txBody>
      </p:sp>
    </p:spTree>
    <p:extLst>
      <p:ext uri="{BB962C8B-B14F-4D97-AF65-F5344CB8AC3E}">
        <p14:creationId xmlns:p14="http://schemas.microsoft.com/office/powerpoint/2010/main" val="369766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spcAft>
                <a:spcPts val="800"/>
              </a:spcAft>
              <a:buSzPts val="1000"/>
              <a:buFont typeface="Symbol" panose="05050102010706020507" pitchFamily="18" charset="2"/>
              <a:buNone/>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Ter info (Hogeschool van Amsterdam, 2017):</a:t>
            </a:r>
          </a:p>
          <a:p>
            <a:pPr marL="342900" lvl="0" indent="-342900">
              <a:lnSpc>
                <a:spcPct val="107000"/>
              </a:lnSpc>
              <a:spcAft>
                <a:spcPts val="800"/>
              </a:spcAft>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verkoelende effect van schaduw is veel groter dan het effect van (verkoelend) water in de stad. Het creëren van schaduwrijke plekken is een effectieve maatregel tegen hittestress.</a:t>
            </a:r>
          </a:p>
          <a:p>
            <a:pPr marL="342900" lvl="0" indent="-342900">
              <a:lnSpc>
                <a:spcPct val="107000"/>
              </a:lnSpc>
              <a:spcAft>
                <a:spcPts val="800"/>
              </a:spcAft>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Bomen zijn ideaal voor het voorkomen van opwarming in stedelijk gebied. In de zomer geven ze schaduw en in de winter laten ze straling door.</a:t>
            </a:r>
          </a:p>
          <a:p>
            <a:pPr marL="342900" lvl="0" indent="-342900">
              <a:lnSpc>
                <a:spcPct val="107000"/>
              </a:lnSpc>
              <a:spcAft>
                <a:spcPts val="800"/>
              </a:spcAft>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verhogen van het percentage groen (parken, tuinen, gevels, daken) geeft op wijk- of stadsniveau een verlaging van de temperatuur.</a:t>
            </a:r>
          </a:p>
          <a:p>
            <a:pPr marL="342900" lvl="0" indent="-342900">
              <a:lnSpc>
                <a:spcPct val="107000"/>
              </a:lnSpc>
              <a:spcAft>
                <a:spcPts val="800"/>
              </a:spcAft>
              <a:buSzPts val="1000"/>
              <a:buFont typeface="Symbol" panose="05050102010706020507" pitchFamily="18" charset="2"/>
              <a:buChar char=""/>
              <a:tabLst>
                <a:tab pos="457200" algn="l"/>
              </a:tabLst>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klimaatbestendige inrichting is relatief eenvoudig en vaak voordelig.</a:t>
            </a: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7</a:t>
            </a:fld>
            <a:endParaRPr lang="nl-NL"/>
          </a:p>
        </p:txBody>
      </p:sp>
    </p:spTree>
    <p:extLst>
      <p:ext uri="{BB962C8B-B14F-4D97-AF65-F5344CB8AC3E}">
        <p14:creationId xmlns:p14="http://schemas.microsoft.com/office/powerpoint/2010/main" val="55491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Filmpje tot 2.44 afspelen, daarna is het voor kinderen minder relevant.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Is een groen schoolplein alleen goed tegen wateroverlast, of heeft het meer voordelen?</a:t>
            </a:r>
          </a:p>
          <a:p>
            <a:pPr marL="342900" lvl="0" indent="-342900">
              <a:lnSpc>
                <a:spcPct val="107000"/>
              </a:lnSpc>
              <a:spcAft>
                <a:spcPts val="800"/>
              </a:spcAft>
              <a:buFont typeface="Symbol" panose="05050102010706020507" pitchFamily="18" charset="2"/>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Wat komt er allemaal kijken bij het maken van een groen(e) tuin of schoolplein? </a:t>
            </a:r>
          </a:p>
          <a:p>
            <a:pPr marL="342900" lvl="0" indent="-342900">
              <a:lnSpc>
                <a:spcPct val="107000"/>
              </a:lnSpc>
              <a:spcAft>
                <a:spcPts val="800"/>
              </a:spcAft>
              <a:buFont typeface="Symbol" panose="05050102010706020507" pitchFamily="18" charset="2"/>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Kennen leerlingen voorbeelden van groene tuinen of schoolpleinen? (zie ook dia 8 en 9)</a:t>
            </a: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8</a:t>
            </a:fld>
            <a:endParaRPr lang="nl-NL"/>
          </a:p>
        </p:txBody>
      </p:sp>
    </p:spTree>
    <p:extLst>
      <p:ext uri="{BB962C8B-B14F-4D97-AF65-F5344CB8AC3E}">
        <p14:creationId xmlns:p14="http://schemas.microsoft.com/office/powerpoint/2010/main" val="206886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Foto’s: Juffie in ‘t Groen</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9</a:t>
            </a:fld>
            <a:endParaRPr lang="nl-NL"/>
          </a:p>
        </p:txBody>
      </p:sp>
    </p:spTree>
    <p:extLst>
      <p:ext uri="{BB962C8B-B14F-4D97-AF65-F5344CB8AC3E}">
        <p14:creationId xmlns:p14="http://schemas.microsoft.com/office/powerpoint/2010/main" val="316677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F1E95-249E-4422-9C90-BF559E67470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E05E6E7-816C-4B76-9B83-7CA912272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9CA332-2366-433A-BDF4-C99B2CCC6551}"/>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87A9C3E4-535D-453A-8758-8CE4944853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E86E3A2-5FAD-4645-B0C6-016EA3F5CEE3}"/>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2559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CA10C-2AB6-41D1-AB13-B41B57C2874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CC29F94-B6F1-4A8E-8EAE-B38E35E434A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0565B3-9417-4EC2-B53D-464D3FC783A9}"/>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E1B6FA08-F793-4FEE-AE54-5877986CFD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247E46-A05B-4F86-AA35-6591791D23AA}"/>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81446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F8D4854-7626-4382-85D0-1AEBBCA56D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459025B-072D-4ED4-9254-FC37BF6F509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CF03F0-E3C7-4449-A2E2-F9A0A7B0224B}"/>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C5F1DE83-4857-4B1B-8E33-8CA1BC2538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2D9426-C46F-4EBC-B990-6DE6DF7B2259}"/>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00030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E3152-5453-4080-A90F-08307BAC12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8D300C-407F-4F0A-8F8E-DD444A94E10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EB82413-467F-4D88-8B41-598FB11780E6}"/>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ADDFF9A0-4B1F-46AC-BC6A-44126A1825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1B3759-2010-4328-995B-77D6722FB4EC}"/>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81367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13237-EC51-4BCA-A1F1-31897F64832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0D275F8-82D9-4D9F-B9B0-32AFAB3EC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4782A29-6EBD-453A-8F40-305E2308FE57}"/>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A64F2662-45BB-4219-803F-6704C68EE6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038D5C-2536-4A13-8B70-C943D1186BBA}"/>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20535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CCD73-3129-4389-8E8B-4AB5A57AA54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2E8DB97-D155-4449-B054-6D279CFC940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FC2318-391F-4125-8FAB-BB188FD0EC6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8C33E1C-D64F-42C6-B3AE-830FEEE4DD90}"/>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6" name="Tijdelijke aanduiding voor voettekst 5">
            <a:extLst>
              <a:ext uri="{FF2B5EF4-FFF2-40B4-BE49-F238E27FC236}">
                <a16:creationId xmlns:a16="http://schemas.microsoft.com/office/drawing/2014/main" id="{48EAF677-28DF-41DE-8298-954968B97B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0BDF9E-2431-459D-8728-BC858D8B0D9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32376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96804B-DE6B-4F15-97FD-FCA821D5D12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CF811E-61C8-496F-B208-7B25637DF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EB0A254-E00B-435E-86CB-C03A80DB9F3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A477CE5-518E-44DB-A394-85EC0486F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DB06498-1CC5-42F4-BFC9-8DAADC96BC8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D4FE440-46BA-4A77-84E0-7FF952712BB1}"/>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8" name="Tijdelijke aanduiding voor voettekst 7">
            <a:extLst>
              <a:ext uri="{FF2B5EF4-FFF2-40B4-BE49-F238E27FC236}">
                <a16:creationId xmlns:a16="http://schemas.microsoft.com/office/drawing/2014/main" id="{C8C896DC-6820-45C6-9581-C333D97CAC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3065C0-DA66-4CA8-96B2-55E948E09E8C}"/>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97021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6D432-C6E3-4A89-BD04-2DB7E1FC6D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C37FDAC-B682-4430-B089-0C37DCB0F05A}"/>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4" name="Tijdelijke aanduiding voor voettekst 3">
            <a:extLst>
              <a:ext uri="{FF2B5EF4-FFF2-40B4-BE49-F238E27FC236}">
                <a16:creationId xmlns:a16="http://schemas.microsoft.com/office/drawing/2014/main" id="{F6ABFF27-A768-4863-A193-171EF4B369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968242-DCC8-48BD-8177-AB62FDDC3E0F}"/>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16871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22D543-97F7-4B91-BD06-65A0EF23DCF4}"/>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3" name="Tijdelijke aanduiding voor voettekst 2">
            <a:extLst>
              <a:ext uri="{FF2B5EF4-FFF2-40B4-BE49-F238E27FC236}">
                <a16:creationId xmlns:a16="http://schemas.microsoft.com/office/drawing/2014/main" id="{9956DD06-D3F7-49A2-91E2-037CB560AE0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420AF30-DAD3-4B4A-8736-9CA3639F7086}"/>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76703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23BD0-6615-4D60-9727-878055D200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970D6E1-4382-4B62-8163-47C5C1ABC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B862F5B-39B9-40F9-B882-0BF2ADB77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0C74321-2848-468E-9C25-9FC20859E4C9}"/>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6" name="Tijdelijke aanduiding voor voettekst 5">
            <a:extLst>
              <a:ext uri="{FF2B5EF4-FFF2-40B4-BE49-F238E27FC236}">
                <a16:creationId xmlns:a16="http://schemas.microsoft.com/office/drawing/2014/main" id="{2B113236-0659-4BA4-9AD1-039C03A070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9AE5A0-0D6A-4268-B5FD-B73658087FD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00714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C18BE-0B5F-4EFB-AFA0-DAE5CA9BCCB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E3E5913-8F66-4CCF-B7B9-5C1E4F15A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3FAAC-E46D-4994-ABD3-64AD287EB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CE6A08-97CF-4948-BCEF-309B62849CEC}"/>
              </a:ext>
            </a:extLst>
          </p:cNvPr>
          <p:cNvSpPr>
            <a:spLocks noGrp="1"/>
          </p:cNvSpPr>
          <p:nvPr>
            <p:ph type="dt" sz="half" idx="10"/>
          </p:nvPr>
        </p:nvSpPr>
        <p:spPr/>
        <p:txBody>
          <a:bodyPr/>
          <a:lstStyle/>
          <a:p>
            <a:fld id="{9435B1D8-F1BE-4720-B58F-85683B2CC29F}" type="datetimeFigureOut">
              <a:rPr lang="nl-NL" smtClean="0"/>
              <a:t>27-5-2021</a:t>
            </a:fld>
            <a:endParaRPr lang="nl-NL"/>
          </a:p>
        </p:txBody>
      </p:sp>
      <p:sp>
        <p:nvSpPr>
          <p:cNvPr id="6" name="Tijdelijke aanduiding voor voettekst 5">
            <a:extLst>
              <a:ext uri="{FF2B5EF4-FFF2-40B4-BE49-F238E27FC236}">
                <a16:creationId xmlns:a16="http://schemas.microsoft.com/office/drawing/2014/main" id="{5ABA7B29-01A4-4CEA-8F53-7D5E50C4093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12F3E35-3702-498B-9647-B8A3F4DD278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64830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6861BB-951B-4D3A-A88E-F25D26701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D6D3A2F-B4D2-485A-B10D-B82B3ECE8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7582B5-E497-450D-BED6-23FCEE124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5B1D8-F1BE-4720-B58F-85683B2CC29F}" type="datetimeFigureOut">
              <a:rPr lang="nl-NL" smtClean="0"/>
              <a:t>27-5-2021</a:t>
            </a:fld>
            <a:endParaRPr lang="nl-NL"/>
          </a:p>
        </p:txBody>
      </p:sp>
      <p:sp>
        <p:nvSpPr>
          <p:cNvPr id="5" name="Tijdelijke aanduiding voor voettekst 4">
            <a:extLst>
              <a:ext uri="{FF2B5EF4-FFF2-40B4-BE49-F238E27FC236}">
                <a16:creationId xmlns:a16="http://schemas.microsoft.com/office/drawing/2014/main" id="{F4429C6C-A836-4346-B2B6-FDDBCA82D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779363C-D2D7-4E57-B5FC-7E5E8B486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0C15B-712C-4DF9-97DB-FEBA23E7891E}" type="slidenum">
              <a:rPr lang="nl-NL" smtClean="0"/>
              <a:t>‹nr.›</a:t>
            </a:fld>
            <a:endParaRPr lang="nl-NL"/>
          </a:p>
        </p:txBody>
      </p:sp>
    </p:spTree>
    <p:extLst>
      <p:ext uri="{BB962C8B-B14F-4D97-AF65-F5344CB8AC3E}">
        <p14:creationId xmlns:p14="http://schemas.microsoft.com/office/powerpoint/2010/main" val="1705171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schooltv.nl/video/waarom-regent-het-steeds-vaker-hoosbuien-hagel-en-wateroverlast/#q=regen"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gzgykR99-f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app=desktop&amp;v=4LbHtvzyF34&amp;feature=emb_log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DB95B23-22AA-2C4A-9939-6FEEFE5483D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a:extLst>
              <a:ext uri="{FF2B5EF4-FFF2-40B4-BE49-F238E27FC236}">
                <a16:creationId xmlns:a16="http://schemas.microsoft.com/office/drawing/2014/main" id="{54CEDCF6-589B-0248-A0B9-A6F2A003C8A7}"/>
              </a:ext>
            </a:extLst>
          </p:cNvPr>
          <p:cNvSpPr txBox="1">
            <a:spLocks noGrp="1"/>
          </p:cNvSpPr>
          <p:nvPr>
            <p:ph type="title" idx="4294967295"/>
          </p:nvPr>
        </p:nvSpPr>
        <p:spPr>
          <a:xfrm>
            <a:off x="823911" y="131962"/>
            <a:ext cx="8977314"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Help: steeds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meer</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wateroverlast</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5AE71144-7C97-A448-896D-4ABAAC74486C}"/>
              </a:ext>
            </a:extLst>
          </p:cNvPr>
          <p:cNvSpPr txBox="1">
            <a:spLocks/>
          </p:cNvSpPr>
          <p:nvPr/>
        </p:nvSpPr>
        <p:spPr>
          <a:xfrm>
            <a:off x="823910" y="1172193"/>
            <a:ext cx="11368090" cy="908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7000"/>
              </a:lnSpc>
              <a:spcAft>
                <a:spcPts val="800"/>
              </a:spcAft>
            </a:pP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Nederland, en dus ook Amersfoort, heeft steeds vaker te maken met extreem weer. Als we kijken naar de afgelopen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jaren dan zijn er steeds vaker perioden van enorme droogte én enorme regenval. Het lijken wel tropische weers-</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omstandigheden te worden waarin enorme droogte en heftige buien elkaar afwisselen. En dat terwijl Nederland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allerminst een tropengebied is. </a:t>
            </a:r>
          </a:p>
          <a:p>
            <a:pPr algn="l">
              <a:lnSpc>
                <a:spcPct val="107000"/>
              </a:lnSpc>
              <a:spcAft>
                <a:spcPts val="800"/>
              </a:spcAft>
            </a:pP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Wij als waterschap maken ons hier grote zorgen over, omdat zowel de natuur als mensen vaak niet zijn voorbereid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op dit extreme weer. Gevolg is dat we te maken krijgen met overstroomde riolen, natte gebouwen, verzakte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plantsoenen en stoepen en plekken waar het water niet goed weg kan doordat de ondergrond verdroogt.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Kortom: veel wateroverlast en waterschade. Aangezien het erop lijkt dat het de komende jaren alleen maar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erger zal worden, hebben we jullie hulp hard nodig! </a:t>
            </a:r>
          </a:p>
          <a:p>
            <a:pPr algn="l">
              <a:lnSpc>
                <a:spcPct val="107000"/>
              </a:lnSpc>
              <a:spcAft>
                <a:spcPts val="800"/>
              </a:spcAft>
            </a:pP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Wat willen we doen? We willen zoveel mogelijk tuinen en schoolpleinen in Amersfoort ‘</a:t>
            </a:r>
            <a:r>
              <a:rPr lang="nl-NL"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vergroenen</a:t>
            </a: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 en klimaatbestendiger maken, om de wateroverlast te verminderen. Maar hoe kunnen we dat aanpakken en wat kunnen we precies doen om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deze tuinen en schoolpleinen klimaatbestendiger te maken? Wij hopen van harte dat jullie goede ideeën hebben, </a:t>
            </a:r>
            <a:b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zodat we in de toekomst minder wateroverlast in Amersfoort zullen hebben.</a:t>
            </a:r>
          </a:p>
          <a:p>
            <a:pPr algn="l">
              <a:lnSpc>
                <a:spcPct val="107000"/>
              </a:lnSpc>
              <a:spcAft>
                <a:spcPts val="800"/>
              </a:spcAft>
            </a:pP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We rekenen op jullie hulp en kijken uit naar jullie ideeën! Veel plezier en succes gewenst!</a:t>
            </a:r>
          </a:p>
          <a:p>
            <a:pPr algn="l">
              <a:lnSpc>
                <a:spcPct val="107000"/>
              </a:lnSpc>
              <a:spcAft>
                <a:spcPts val="800"/>
              </a:spcAft>
            </a:pP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Hartelijke groeten, Waterschap Vallei en Veluwe</a:t>
            </a:r>
          </a:p>
        </p:txBody>
      </p:sp>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2087252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C878EB-3539-3149-8B49-7C12A37ADD8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tel 1">
            <a:extLst>
              <a:ext uri="{FF2B5EF4-FFF2-40B4-BE49-F238E27FC236}">
                <a16:creationId xmlns:a16="http://schemas.microsoft.com/office/drawing/2014/main" id="{66D35B92-ED9E-AB4E-B37E-577E9451F61D}"/>
              </a:ext>
              <a:ext uri="{C183D7F6-B498-43B3-948B-1728B52AA6E4}">
                <adec:decorative xmlns:adec="http://schemas.microsoft.com/office/drawing/2017/decorative" val="0"/>
              </a:ext>
            </a:extLst>
          </p:cNvPr>
          <p:cNvSpPr txBox="1">
            <a:spLocks noGrp="1"/>
          </p:cNvSpPr>
          <p:nvPr>
            <p:ph type="title" idx="4294967295"/>
          </p:nvPr>
        </p:nvSpPr>
        <p:spPr>
          <a:xfrm>
            <a:off x="6315355" y="11457"/>
            <a:ext cx="2778994"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De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Kosmos</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el 1">
            <a:extLst>
              <a:ext uri="{FF2B5EF4-FFF2-40B4-BE49-F238E27FC236}">
                <a16:creationId xmlns:a16="http://schemas.microsoft.com/office/drawing/2014/main" id="{57D6D505-84A2-C64D-A93D-437D48F33ECA}"/>
              </a:ext>
            </a:extLst>
          </p:cNvPr>
          <p:cNvSpPr txBox="1">
            <a:spLocks/>
          </p:cNvSpPr>
          <p:nvPr/>
        </p:nvSpPr>
        <p:spPr>
          <a:xfrm>
            <a:off x="554757" y="11458"/>
            <a:ext cx="4645894" cy="9082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rPr>
              <a:t>KBS De </a:t>
            </a:r>
            <a:r>
              <a:rPr lang="en-US" sz="3000" b="1" dirty="0" err="1">
                <a:solidFill>
                  <a:schemeClr val="bg1"/>
                </a:solidFill>
                <a:latin typeface="Verdana" panose="020B0604030504040204" pitchFamily="34" charset="0"/>
                <a:ea typeface="Verdana" panose="020B0604030504040204" pitchFamily="34" charset="0"/>
                <a:cs typeface="Verdana" panose="020B0604030504040204" pitchFamily="34" charset="0"/>
              </a:rPr>
              <a:t>Langenoord</a:t>
            </a:r>
            <a:endParaRPr lang="nl-NL"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Afbeelding 10" descr="Schoolplein KBS De Langenoord">
            <a:extLst>
              <a:ext uri="{FF2B5EF4-FFF2-40B4-BE49-F238E27FC236}">
                <a16:creationId xmlns:a16="http://schemas.microsoft.com/office/drawing/2014/main" id="{E682CAB3-C7A2-A547-91C4-23CB4A3BC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551" y="1434066"/>
            <a:ext cx="3863750" cy="2897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Tijdelijke aanduiding voor inhoud 8">
            <a:extLst>
              <a:ext uri="{FF2B5EF4-FFF2-40B4-BE49-F238E27FC236}">
                <a16:creationId xmlns:a16="http://schemas.microsoft.com/office/drawing/2014/main" id="{CB3A1754-0B1E-1D46-BA1A-9AFE6A4C014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6120" r="-1379"/>
          <a:stretch/>
        </p:blipFill>
        <p:spPr>
          <a:xfrm>
            <a:off x="5508852" y="1434066"/>
            <a:ext cx="4392000" cy="2897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fbeelding 5" descr="Droppie Water in een bootje en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1345985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Groene tuin met regenton en meisje die planten water geeft">
            <a:extLst>
              <a:ext uri="{FF2B5EF4-FFF2-40B4-BE49-F238E27FC236}">
                <a16:creationId xmlns:a16="http://schemas.microsoft.com/office/drawing/2014/main" id="{4352A216-BD56-914D-B715-CBDB800AF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1" y="-649909"/>
            <a:ext cx="12266762" cy="8157817"/>
          </a:xfrm>
          <a:prstGeom prst="rect">
            <a:avLst/>
          </a:prstGeom>
        </p:spPr>
      </p:pic>
      <p:sp>
        <p:nvSpPr>
          <p:cNvPr id="4" name="Titel 1">
            <a:extLst>
              <a:ext uri="{FF2B5EF4-FFF2-40B4-BE49-F238E27FC236}">
                <a16:creationId xmlns:a16="http://schemas.microsoft.com/office/drawing/2014/main" id="{57D6D505-84A2-C64D-A93D-437D48F33ECA}"/>
              </a:ext>
            </a:extLst>
          </p:cNvPr>
          <p:cNvSpPr txBox="1">
            <a:spLocks noGrp="1"/>
          </p:cNvSpPr>
          <p:nvPr>
            <p:ph type="title" idx="4294967295"/>
          </p:nvPr>
        </p:nvSpPr>
        <p:spPr>
          <a:xfrm>
            <a:off x="756697" y="0"/>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Groene</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tuinen</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Tijdelijke aanduiding voor inhoud 16">
            <a:extLst>
              <a:ext uri="{FF2B5EF4-FFF2-40B4-BE49-F238E27FC236}">
                <a16:creationId xmlns:a16="http://schemas.microsoft.com/office/drawing/2014/main" id="{456F96F6-C8F7-D84E-B3EB-32E506D1200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2932">
            <a:off x="7510060" y="2381315"/>
            <a:ext cx="3976937" cy="24110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Tijdelijke aanduiding voor inhoud 14">
            <a:extLst>
              <a:ext uri="{FF2B5EF4-FFF2-40B4-BE49-F238E27FC236}">
                <a16:creationId xmlns:a16="http://schemas.microsoft.com/office/drawing/2014/main" id="{C2D60E6D-59CF-B24C-A945-53002863F301}"/>
              </a:ext>
              <a:ext uri="{C183D7F6-B498-43B3-948B-1728B52AA6E4}">
                <adec:decorative xmlns:adec="http://schemas.microsoft.com/office/drawing/2017/decorative" val="1"/>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204628" y="908269"/>
            <a:ext cx="2293900" cy="15304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fbeelding 5" descr="Droppie Water in een bootje en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94276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30B86BC-C860-454B-A2B4-C45B9FD4810F}"/>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7D55330-F14A-4900-AC14-86B4F70FE74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algn="l"/>
            <a:r>
              <a:rPr lang="nl-NL" sz="1600" dirty="0"/>
              <a:t>Hoe te onderzoeken en ontwerpen</a:t>
            </a:r>
          </a:p>
        </p:txBody>
      </p:sp>
      <p:pic>
        <p:nvPicPr>
          <p:cNvPr id="8" name="Afbeelding 7" descr="Bronnen, materialen en gereedschap gebruiken voor ontwerpen">
            <a:extLst>
              <a:ext uri="{FF2B5EF4-FFF2-40B4-BE49-F238E27FC236}">
                <a16:creationId xmlns:a16="http://schemas.microsoft.com/office/drawing/2014/main" id="{B68C2E74-0737-2647-96C3-7FD97DA1530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2417579" y="239161"/>
            <a:ext cx="7356841" cy="4580675"/>
          </a:xfrm>
          <a:prstGeom prst="rect">
            <a:avLst/>
          </a:prstGeom>
          <a:noFill/>
          <a:effectLst>
            <a:outerShdw blurRad="50800" dist="38100" dir="2700000" algn="tl" rotWithShape="0">
              <a:prstClr val="black">
                <a:alpha val="40000"/>
              </a:prstClr>
            </a:outerShdw>
          </a:effectLst>
        </p:spPr>
      </p:pic>
      <p:pic>
        <p:nvPicPr>
          <p:cNvPr id="6" name="Afbeelding 5" descr="Droppie Water in een bootje en logo Waterschap Vallei en Veluwe">
            <a:extLst>
              <a:ext uri="{FF2B5EF4-FFF2-40B4-BE49-F238E27FC236}">
                <a16:creationId xmlns:a16="http://schemas.microsoft.com/office/drawing/2014/main" id="{877C8EB9-71DA-AE4F-B2C4-535341F95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69664"/>
            <a:ext cx="12192000" cy="2010114"/>
          </a:xfrm>
          <a:prstGeom prst="rect">
            <a:avLst/>
          </a:prstGeom>
        </p:spPr>
      </p:pic>
    </p:spTree>
    <p:extLst>
      <p:ext uri="{BB962C8B-B14F-4D97-AF65-F5344CB8AC3E}">
        <p14:creationId xmlns:p14="http://schemas.microsoft.com/office/powerpoint/2010/main" val="3139418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Stappenplan klimaatbestendig(e) tuin of schoolplein">
            <a:extLst>
              <a:ext uri="{FF2B5EF4-FFF2-40B4-BE49-F238E27FC236}">
                <a16:creationId xmlns:a16="http://schemas.microsoft.com/office/drawing/2014/main" id="{180A55C8-9F26-8B43-BB07-1F46A1631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911" y="-4469958"/>
            <a:ext cx="16992754" cy="11894928"/>
          </a:xfrm>
          <a:prstGeom prst="rect">
            <a:avLst/>
          </a:prstGeom>
        </p:spPr>
      </p:pic>
      <p:sp>
        <p:nvSpPr>
          <p:cNvPr id="5" name="Titel 1">
            <a:extLst>
              <a:ext uri="{FF2B5EF4-FFF2-40B4-BE49-F238E27FC236}">
                <a16:creationId xmlns:a16="http://schemas.microsoft.com/office/drawing/2014/main" id="{54CEDCF6-589B-0248-A0B9-A6F2A003C8A7}"/>
              </a:ext>
            </a:extLst>
          </p:cNvPr>
          <p:cNvSpPr txBox="1">
            <a:spLocks noGrp="1"/>
          </p:cNvSpPr>
          <p:nvPr>
            <p:ph type="title" idx="4294967295"/>
          </p:nvPr>
        </p:nvSpPr>
        <p:spPr>
          <a:xfrm>
            <a:off x="823910" y="1023371"/>
            <a:ext cx="11006139"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Stappenplan </a:t>
            </a:r>
            <a:br>
              <a:rPr kumimoji="0" lang="nl-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nl-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klimaatbestendig(e) tuin </a:t>
            </a:r>
            <a:br>
              <a:rPr kumimoji="0" lang="nl-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nl-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of schoolplein</a:t>
            </a:r>
          </a:p>
        </p:txBody>
      </p:sp>
      <p:pic>
        <p:nvPicPr>
          <p:cNvPr id="8" name="Afbeelding 7" descr="Droppie Water in een bootje en logo Waterschap Vallei en Veluwe">
            <a:extLst>
              <a:ext uri="{FF2B5EF4-FFF2-40B4-BE49-F238E27FC236}">
                <a16:creationId xmlns:a16="http://schemas.microsoft.com/office/drawing/2014/main" id="{93C5D578-3C8D-4C47-A548-A96779B95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13754"/>
            <a:ext cx="12208042" cy="2144246"/>
          </a:xfrm>
          <a:prstGeom prst="rect">
            <a:avLst/>
          </a:prstGeom>
        </p:spPr>
      </p:pic>
    </p:spTree>
    <p:extLst>
      <p:ext uri="{BB962C8B-B14F-4D97-AF65-F5344CB8AC3E}">
        <p14:creationId xmlns:p14="http://schemas.microsoft.com/office/powerpoint/2010/main" val="48697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90B2A-462B-4771-A7E9-19FF7D79FC7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1 Confronteren</a:t>
            </a:r>
          </a:p>
        </p:txBody>
      </p:sp>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pic>
        <p:nvPicPr>
          <p:cNvPr id="11" name="Afbeelding 10" descr="Stap 1 Confronteren Wat ga je doen?">
            <a:extLst>
              <a:ext uri="{FF2B5EF4-FFF2-40B4-BE49-F238E27FC236}">
                <a16:creationId xmlns:a16="http://schemas.microsoft.com/office/drawing/2014/main" id="{B32D4A07-A488-9F42-B31D-2BB6D9725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49" y="739289"/>
            <a:ext cx="3714750" cy="2891790"/>
          </a:xfrm>
          <a:prstGeom prst="rect">
            <a:avLst/>
          </a:prstGeom>
        </p:spPr>
      </p:pic>
    </p:spTree>
    <p:extLst>
      <p:ext uri="{BB962C8B-B14F-4D97-AF65-F5344CB8AC3E}">
        <p14:creationId xmlns:p14="http://schemas.microsoft.com/office/powerpoint/2010/main" val="163955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85F0B-0FF8-4A41-AA05-B03DD5C83B5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2 Verkennen</a:t>
            </a:r>
          </a:p>
        </p:txBody>
      </p:sp>
      <p:pic>
        <p:nvPicPr>
          <p:cNvPr id="5" name="Afbeelding 4" descr="Stap 2 Verkennen Wat ga je doen?">
            <a:extLst>
              <a:ext uri="{FF2B5EF4-FFF2-40B4-BE49-F238E27FC236}">
                <a16:creationId xmlns:a16="http://schemas.microsoft.com/office/drawing/2014/main" id="{419D537C-5D8E-7643-A9FD-4D306C611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50" y="728042"/>
            <a:ext cx="4229100" cy="3737610"/>
          </a:xfrm>
          <a:prstGeom prst="rect">
            <a:avLst/>
          </a:prstGeom>
        </p:spPr>
      </p:pic>
      <p:pic>
        <p:nvPicPr>
          <p:cNvPr id="6" name="Afbeelding 5" descr="uitleg voor verkennen">
            <a:extLst>
              <a:ext uri="{FF2B5EF4-FFF2-40B4-BE49-F238E27FC236}">
                <a16:creationId xmlns:a16="http://schemas.microsoft.com/office/drawing/2014/main" id="{ABA38118-1CE6-8445-97F3-D9EDD000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895" y="1127632"/>
            <a:ext cx="3825426" cy="1866900"/>
          </a:xfrm>
          <a:prstGeom prst="rect">
            <a:avLst/>
          </a:prstGeom>
        </p:spPr>
      </p:pic>
      <p:pic>
        <p:nvPicPr>
          <p:cNvPr id="7" name="Afbeelding 6" descr="Handige websites">
            <a:extLst>
              <a:ext uri="{FF2B5EF4-FFF2-40B4-BE49-F238E27FC236}">
                <a16:creationId xmlns:a16="http://schemas.microsoft.com/office/drawing/2014/main" id="{B5AD286D-0A8C-3246-A3A6-A00F975FD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0542" y="733603"/>
            <a:ext cx="3696705" cy="2054933"/>
          </a:xfrm>
          <a:prstGeom prst="rect">
            <a:avLst/>
          </a:prstGeom>
        </p:spPr>
      </p:pic>
      <p:pic>
        <p:nvPicPr>
          <p:cNvPr id="8" name="Afbeelding 7" descr="Hebben jullie voldoende informatie?">
            <a:extLst>
              <a:ext uri="{FF2B5EF4-FFF2-40B4-BE49-F238E27FC236}">
                <a16:creationId xmlns:a16="http://schemas.microsoft.com/office/drawing/2014/main" id="{864DD2BF-079E-6B4E-B85C-3C7D35B4C4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0355" y="2975234"/>
            <a:ext cx="3691890" cy="1931670"/>
          </a:xfrm>
          <a:prstGeom prst="rect">
            <a:avLst/>
          </a:prstGeom>
        </p:spPr>
      </p:pic>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1893538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F8A6F-5D4B-4984-9C72-B4B32E7B22C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3 Ontwerp schetsen</a:t>
            </a:r>
          </a:p>
        </p:txBody>
      </p:sp>
      <p:pic>
        <p:nvPicPr>
          <p:cNvPr id="5" name="Afbeelding 4" descr="Stap 3 Ontwerp schetsen Wat ga je doen?">
            <a:extLst>
              <a:ext uri="{FF2B5EF4-FFF2-40B4-BE49-F238E27FC236}">
                <a16:creationId xmlns:a16="http://schemas.microsoft.com/office/drawing/2014/main" id="{80EAB400-A8FD-9346-9B84-F6ED7C4148BF}"/>
              </a:ext>
            </a:extLst>
          </p:cNvPr>
          <p:cNvPicPr>
            <a:picLocks noChangeAspect="1"/>
          </p:cNvPicPr>
          <p:nvPr/>
        </p:nvPicPr>
        <p:blipFill rotWithShape="1">
          <a:blip r:embed="rId3">
            <a:extLst>
              <a:ext uri="{28A0092B-C50C-407E-A947-70E740481C1C}">
                <a14:useLocalDpi xmlns:a14="http://schemas.microsoft.com/office/drawing/2010/main" val="0"/>
              </a:ext>
            </a:extLst>
          </a:blip>
          <a:srcRect b="49771"/>
          <a:stretch/>
        </p:blipFill>
        <p:spPr>
          <a:xfrm>
            <a:off x="653005" y="691606"/>
            <a:ext cx="3771900" cy="2979639"/>
          </a:xfrm>
          <a:prstGeom prst="rect">
            <a:avLst/>
          </a:prstGeom>
        </p:spPr>
      </p:pic>
      <p:pic>
        <p:nvPicPr>
          <p:cNvPr id="7" name="Afbeelding 6" descr="Uitleg ontwerp schetsen">
            <a:extLst>
              <a:ext uri="{FF2B5EF4-FFF2-40B4-BE49-F238E27FC236}">
                <a16:creationId xmlns:a16="http://schemas.microsoft.com/office/drawing/2014/main" id="{CDFD1A3A-51BF-3543-8D87-7E074BD1D1C7}"/>
              </a:ext>
            </a:extLst>
          </p:cNvPr>
          <p:cNvPicPr>
            <a:picLocks noChangeAspect="1"/>
          </p:cNvPicPr>
          <p:nvPr/>
        </p:nvPicPr>
        <p:blipFill rotWithShape="1">
          <a:blip r:embed="rId3">
            <a:extLst>
              <a:ext uri="{28A0092B-C50C-407E-A947-70E740481C1C}">
                <a14:useLocalDpi xmlns:a14="http://schemas.microsoft.com/office/drawing/2010/main" val="0"/>
              </a:ext>
            </a:extLst>
          </a:blip>
          <a:srcRect t="47698"/>
          <a:stretch/>
        </p:blipFill>
        <p:spPr>
          <a:xfrm>
            <a:off x="4460731" y="1173703"/>
            <a:ext cx="3771900" cy="3102657"/>
          </a:xfrm>
          <a:prstGeom prst="rect">
            <a:avLst/>
          </a:prstGeom>
        </p:spPr>
      </p:pic>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319584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FFF9C-5CF8-4A1B-98CF-984FA01502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4 &amp; 5 Ontwerp maken</a:t>
            </a:r>
          </a:p>
        </p:txBody>
      </p:sp>
      <p:pic>
        <p:nvPicPr>
          <p:cNvPr id="7" name="Afbeelding 6" descr="Stap 4 &amp; 5 Ontwerp maken Wat ga je doen?">
            <a:extLst>
              <a:ext uri="{FF2B5EF4-FFF2-40B4-BE49-F238E27FC236}">
                <a16:creationId xmlns:a16="http://schemas.microsoft.com/office/drawing/2014/main" id="{88B2B5E1-DE0E-2F40-B76C-A4AB8D611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44" y="679322"/>
            <a:ext cx="3646170" cy="3257550"/>
          </a:xfrm>
          <a:prstGeom prst="rect">
            <a:avLst/>
          </a:prstGeom>
        </p:spPr>
      </p:pic>
      <p:pic>
        <p:nvPicPr>
          <p:cNvPr id="8" name="Afbeelding 7" descr="Uitleg als het ontwerp klaar is">
            <a:extLst>
              <a:ext uri="{FF2B5EF4-FFF2-40B4-BE49-F238E27FC236}">
                <a16:creationId xmlns:a16="http://schemas.microsoft.com/office/drawing/2014/main" id="{7F1B12B6-8602-1B4B-BFC1-4802A79BA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567" y="1160807"/>
            <a:ext cx="3874770" cy="2205990"/>
          </a:xfrm>
          <a:prstGeom prst="rect">
            <a:avLst/>
          </a:prstGeom>
        </p:spPr>
      </p:pic>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205527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424353-2B61-445A-AD85-B0965C2F6B8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6 Presenteren</a:t>
            </a:r>
          </a:p>
        </p:txBody>
      </p:sp>
      <p:pic>
        <p:nvPicPr>
          <p:cNvPr id="5" name="Afbeelding 4" descr="Stap 6 Presenteren Wat ga je doen?">
            <a:extLst>
              <a:ext uri="{FF2B5EF4-FFF2-40B4-BE49-F238E27FC236}">
                <a16:creationId xmlns:a16="http://schemas.microsoft.com/office/drawing/2014/main" id="{87CEBD11-545D-944E-A936-038EA9A3C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1" y="682340"/>
            <a:ext cx="3646170" cy="3268980"/>
          </a:xfrm>
          <a:prstGeom prst="rect">
            <a:avLst/>
          </a:prstGeom>
        </p:spPr>
      </p:pic>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2964977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AFFDE-7244-4E5A-93E8-B7BB3FEF9F5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7 Verbreden en verdiepen</a:t>
            </a:r>
          </a:p>
        </p:txBody>
      </p:sp>
      <p:pic>
        <p:nvPicPr>
          <p:cNvPr id="6" name="Afbeelding 5" descr="Stap 7 Verbreden en verdiepen Wat ga je doen?">
            <a:extLst>
              <a:ext uri="{FF2B5EF4-FFF2-40B4-BE49-F238E27FC236}">
                <a16:creationId xmlns:a16="http://schemas.microsoft.com/office/drawing/2014/main" id="{471BDC75-9261-DB47-9AC8-C27C75C85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40" y="708815"/>
            <a:ext cx="3806190" cy="3646170"/>
          </a:xfrm>
          <a:prstGeom prst="rect">
            <a:avLst/>
          </a:prstGeom>
        </p:spPr>
      </p:pic>
      <p:pic>
        <p:nvPicPr>
          <p:cNvPr id="4" name="Afbeelding 3" descr="Droppie Water in een bootje en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326756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Waarom regent het steeds vaker?">
            <a:extLst>
              <a:ext uri="{FF2B5EF4-FFF2-40B4-BE49-F238E27FC236}">
                <a16:creationId xmlns:a16="http://schemas.microsoft.com/office/drawing/2014/main" id="{E3DEF7A3-088A-0344-B0AB-CB442D8F3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300" y="-5690841"/>
            <a:ext cx="18952145" cy="13266502"/>
          </a:xfrm>
          <a:prstGeom prst="rect">
            <a:avLst/>
          </a:prstGeom>
        </p:spPr>
      </p:pic>
      <p:sp>
        <p:nvSpPr>
          <p:cNvPr id="8" name="Titel 1">
            <a:extLst>
              <a:ext uri="{FF2B5EF4-FFF2-40B4-BE49-F238E27FC236}">
                <a16:creationId xmlns:a16="http://schemas.microsoft.com/office/drawing/2014/main" id="{75363737-64C1-BC46-BC3D-EC0EE0DC90AF}"/>
              </a:ext>
            </a:extLst>
          </p:cNvPr>
          <p:cNvSpPr txBox="1">
            <a:spLocks noGrp="1"/>
          </p:cNvSpPr>
          <p:nvPr>
            <p:ph type="title" idx="4294967295"/>
          </p:nvPr>
        </p:nvSpPr>
        <p:spPr>
          <a:xfrm>
            <a:off x="737647" y="249294"/>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Waarom</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regent het steeds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vaker</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descr="Droppie Water in een bootje en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pic>
        <p:nvPicPr>
          <p:cNvPr id="9" name="Tijdelijke aanduiding voor inhoud 8" descr="Waarom regent het steeds vaker?">
            <a:hlinkClick r:id="rId5"/>
            <a:extLst>
              <a:ext uri="{FF2B5EF4-FFF2-40B4-BE49-F238E27FC236}">
                <a16:creationId xmlns:a16="http://schemas.microsoft.com/office/drawing/2014/main" id="{C87FA01B-DB5C-454F-83AF-0421BB199CE2}"/>
              </a:ext>
            </a:extLst>
          </p:cNvPr>
          <p:cNvPicPr>
            <a:picLocks noChangeAspect="1"/>
          </p:cNvPicPr>
          <p:nvPr/>
        </p:nvPicPr>
        <p:blipFill rotWithShape="1">
          <a:blip r:embed="rId6"/>
          <a:srcRect l="14889" t="27847" r="32173" b="8251"/>
          <a:stretch/>
        </p:blipFill>
        <p:spPr>
          <a:xfrm>
            <a:off x="863153" y="1864253"/>
            <a:ext cx="2979882" cy="2022336"/>
          </a:xfrm>
          <a:prstGeom prst="rect">
            <a:avLst/>
          </a:prstGeom>
        </p:spPr>
      </p:pic>
    </p:spTree>
    <p:extLst>
      <p:ext uri="{BB962C8B-B14F-4D97-AF65-F5344CB8AC3E}">
        <p14:creationId xmlns:p14="http://schemas.microsoft.com/office/powerpoint/2010/main" val="306701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30B86BC-C860-454B-A2B4-C45B9FD4810F}"/>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147D32EF-ED31-46CB-9544-4A1C92AB0D45}"/>
              </a:ext>
            </a:extLst>
          </p:cNvPr>
          <p:cNvSpPr>
            <a:spLocks noGrp="1"/>
          </p:cNvSpPr>
          <p:nvPr>
            <p:ph type="title"/>
          </p:nvPr>
        </p:nvSpPr>
        <p:spPr/>
        <p:txBody>
          <a:bodyPr>
            <a:normAutofit/>
          </a:bodyPr>
          <a:lstStyle/>
          <a:p>
            <a:r>
              <a:rPr lang="nl-NL" sz="3000" b="1" dirty="0">
                <a:solidFill>
                  <a:schemeClr val="bg1"/>
                </a:solidFill>
                <a:latin typeface="Verdana" panose="020B0604030504040204" pitchFamily="34" charset="0"/>
                <a:ea typeface="Verdana" panose="020B0604030504040204" pitchFamily="34" charset="0"/>
              </a:rPr>
              <a:t>Wat leer je door deze opdracht?</a:t>
            </a:r>
          </a:p>
        </p:txBody>
      </p:sp>
      <p:sp>
        <p:nvSpPr>
          <p:cNvPr id="3" name="Tijdelijke aanduiding voor inhoud 2">
            <a:extLst>
              <a:ext uri="{FF2B5EF4-FFF2-40B4-BE49-F238E27FC236}">
                <a16:creationId xmlns:a16="http://schemas.microsoft.com/office/drawing/2014/main" id="{8D7AB0A5-4019-4160-A84D-12A0027DA267}"/>
              </a:ext>
            </a:extLst>
          </p:cNvPr>
          <p:cNvSpPr>
            <a:spLocks noGrp="1"/>
          </p:cNvSpPr>
          <p:nvPr>
            <p:ph idx="1"/>
          </p:nvPr>
        </p:nvSpPr>
        <p:spPr>
          <a:xfrm>
            <a:off x="838200" y="1499937"/>
            <a:ext cx="10515600" cy="4351338"/>
          </a:xfrm>
        </p:spPr>
        <p:txBody>
          <a:bodyPr>
            <a:normAutofit/>
          </a:bodyPr>
          <a:lstStyle/>
          <a:p>
            <a:pPr marL="0" indent="0">
              <a:buNone/>
            </a:pPr>
            <a:r>
              <a:rPr lang="nl-NL" dirty="0">
                <a:solidFill>
                  <a:schemeClr val="bg1"/>
                </a:solidFill>
              </a:rPr>
              <a:t>• Je kunt aan de hand van de </a:t>
            </a:r>
            <a:r>
              <a:rPr lang="nl-NL" dirty="0" err="1">
                <a:solidFill>
                  <a:schemeClr val="bg1"/>
                </a:solidFill>
              </a:rPr>
              <a:t>onderzoekscyclus</a:t>
            </a:r>
            <a:r>
              <a:rPr lang="nl-NL" dirty="0">
                <a:solidFill>
                  <a:schemeClr val="bg1"/>
                </a:solidFill>
              </a:rPr>
              <a:t> onderzoeken welke maatregelen je kunt nemen om een tuin of schoolplein klimaatbestendiger te maken.</a:t>
            </a:r>
          </a:p>
          <a:p>
            <a:pPr marL="0" indent="0">
              <a:buNone/>
            </a:pPr>
            <a:endParaRPr lang="nl-NL" dirty="0">
              <a:solidFill>
                <a:schemeClr val="bg1"/>
              </a:solidFill>
            </a:endParaRPr>
          </a:p>
          <a:p>
            <a:pPr marL="0" indent="0">
              <a:buNone/>
            </a:pPr>
            <a:r>
              <a:rPr lang="nl-NL" dirty="0">
                <a:solidFill>
                  <a:schemeClr val="bg1"/>
                </a:solidFill>
              </a:rPr>
              <a:t>• Je kunt uitleggen waarom klimaatbestendige maatregelen nodig zijn.</a:t>
            </a:r>
          </a:p>
          <a:p>
            <a:pPr marL="0" indent="0">
              <a:buNone/>
            </a:pPr>
            <a:endParaRPr lang="nl-NL" dirty="0">
              <a:solidFill>
                <a:schemeClr val="bg1"/>
              </a:solidFill>
            </a:endParaRPr>
          </a:p>
          <a:p>
            <a:pPr marL="0" indent="0">
              <a:buNone/>
            </a:pPr>
            <a:r>
              <a:rPr lang="nl-NL" dirty="0">
                <a:solidFill>
                  <a:schemeClr val="bg1"/>
                </a:solidFill>
              </a:rPr>
              <a:t>• Je kunt aan de hand van de ontwerpcyclus een ontwerp maken om een tuin of schoolplein klimaatbestendiger te maken.</a:t>
            </a:r>
          </a:p>
          <a:p>
            <a:pPr marL="0" indent="0">
              <a:buNone/>
            </a:pPr>
            <a:endParaRPr lang="nl-NL" dirty="0">
              <a:solidFill>
                <a:schemeClr val="bg1"/>
              </a:solidFill>
            </a:endParaRPr>
          </a:p>
        </p:txBody>
      </p:sp>
      <p:pic>
        <p:nvPicPr>
          <p:cNvPr id="6" name="Afbeelding 5" descr="Droppie Water in een bootje en logo Waterschap Vallei en Veluwe">
            <a:extLst>
              <a:ext uri="{FF2B5EF4-FFF2-40B4-BE49-F238E27FC236}">
                <a16:creationId xmlns:a16="http://schemas.microsoft.com/office/drawing/2014/main" id="{877C8EB9-71DA-AE4F-B2C4-535341F95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1725"/>
            <a:ext cx="12192000" cy="2010114"/>
          </a:xfrm>
          <a:prstGeom prst="rect">
            <a:avLst/>
          </a:prstGeom>
        </p:spPr>
      </p:pic>
    </p:spTree>
    <p:extLst>
      <p:ext uri="{BB962C8B-B14F-4D97-AF65-F5344CB8AC3E}">
        <p14:creationId xmlns:p14="http://schemas.microsoft.com/office/powerpoint/2010/main" val="15483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2AE382E-3176-FD49-B15C-7F39562F723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A6F1EF9F-0144-8E42-95CB-6A9579DF0F4C}"/>
              </a:ext>
            </a:extLst>
          </p:cNvPr>
          <p:cNvSpPr txBox="1">
            <a:spLocks noGrp="1"/>
          </p:cNvSpPr>
          <p:nvPr>
            <p:ph type="title" idx="4294967295"/>
          </p:nvPr>
        </p:nvSpPr>
        <p:spPr>
          <a:xfrm>
            <a:off x="737647" y="249294"/>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Het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klimaat</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verandert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Picture 2" descr="Krantenknipsels 'Het klimaat verandert'">
            <a:extLst>
              <a:ext uri="{FF2B5EF4-FFF2-40B4-BE49-F238E27FC236}">
                <a16:creationId xmlns:a16="http://schemas.microsoft.com/office/drawing/2014/main" id="{31713D2E-327E-2E49-A63F-1E656D7385F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8423" y="1063745"/>
            <a:ext cx="9283727" cy="4852871"/>
          </a:xfrm>
          <a:prstGeom prst="rect">
            <a:avLst/>
          </a:prstGeom>
          <a:noFill/>
          <a:ln>
            <a:noFill/>
          </a:ln>
          <a:effectLst>
            <a:outerShdw dist="50800" sx="1000" sy="1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descr="Straten in Den Haag ondergelopen na hevige regen">
            <a:extLst>
              <a:ext uri="{FF2B5EF4-FFF2-40B4-BE49-F238E27FC236}">
                <a16:creationId xmlns:a16="http://schemas.microsoft.com/office/drawing/2014/main" id="{D2D20441-9259-C940-96D5-CCB7F00EC0A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36984" y="4043907"/>
            <a:ext cx="2313407" cy="503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descr="Waterschappen nemen maatregelen tegen droogte en hoge temperaturen">
            <a:extLst>
              <a:ext uri="{FF2B5EF4-FFF2-40B4-BE49-F238E27FC236}">
                <a16:creationId xmlns:a16="http://schemas.microsoft.com/office/drawing/2014/main" id="{C2606729-6A9C-6442-BBD1-6A3CBA215E4D}"/>
              </a:ext>
            </a:extLst>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178313">
            <a:off x="4543195" y="3529843"/>
            <a:ext cx="3180955" cy="37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descr="De temperatuur stijgt: kans op hittegolf in Limburg">
            <a:extLst>
              <a:ext uri="{FF2B5EF4-FFF2-40B4-BE49-F238E27FC236}">
                <a16:creationId xmlns:a16="http://schemas.microsoft.com/office/drawing/2014/main" id="{35E30909-CD0F-EC4D-9F0A-9BEC8080A3E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84396">
            <a:off x="4341182" y="2169416"/>
            <a:ext cx="3289142" cy="33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descr="Driehonderd extra doden door hittegolf">
            <a:extLst>
              <a:ext uri="{FF2B5EF4-FFF2-40B4-BE49-F238E27FC236}">
                <a16:creationId xmlns:a16="http://schemas.microsoft.com/office/drawing/2014/main" id="{09A6D25B-43B4-A740-92C5-5AAEAD72C0AD}"/>
              </a:ext>
            </a:extLst>
          </p:cNvPr>
          <p:cNvPicPr>
            <a:picLocks noChangeAspect="1" noChangeArrowheads="1"/>
          </p:cNvPicPr>
          <p:nvPr/>
        </p:nvPicPr>
        <p:blipFill>
          <a:blip r:embed="rId7">
            <a:duotone>
              <a:prstClr val="black"/>
              <a:srgbClr val="0B3066">
                <a:tint val="45000"/>
                <a:satMod val="400000"/>
              </a:srgbClr>
            </a:duotone>
            <a:extLst>
              <a:ext uri="{28A0092B-C50C-407E-A947-70E740481C1C}">
                <a14:useLocalDpi xmlns:a14="http://schemas.microsoft.com/office/drawing/2010/main"/>
              </a:ext>
            </a:extLst>
          </a:blip>
          <a:srcRect/>
          <a:stretch>
            <a:fillRect/>
          </a:stretch>
        </p:blipFill>
        <p:spPr bwMode="auto">
          <a:xfrm rot="158777">
            <a:off x="3967588" y="1706430"/>
            <a:ext cx="2427911" cy="23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descr="Auto te water">
            <a:extLst>
              <a:ext uri="{FF2B5EF4-FFF2-40B4-BE49-F238E27FC236}">
                <a16:creationId xmlns:a16="http://schemas.microsoft.com/office/drawing/2014/main" id="{FD2A83B5-D939-8447-BCE1-AA34E2E0FBC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1334" t="5949" r="2680" b="3198"/>
          <a:stretch/>
        </p:blipFill>
        <p:spPr>
          <a:xfrm>
            <a:off x="8546067" y="2157906"/>
            <a:ext cx="1008000" cy="864000"/>
          </a:xfrm>
          <a:prstGeom prst="rect">
            <a:avLst/>
          </a:prstGeom>
        </p:spPr>
      </p:pic>
      <p:pic>
        <p:nvPicPr>
          <p:cNvPr id="26" name="Picture 6" descr="Heftige regen- en onweersbuien in de provincie">
            <a:extLst>
              <a:ext uri="{FF2B5EF4-FFF2-40B4-BE49-F238E27FC236}">
                <a16:creationId xmlns:a16="http://schemas.microsoft.com/office/drawing/2014/main" id="{9EA3C54A-9DF0-9E4E-8C2F-44F35106D38B}"/>
              </a:ext>
              <a:ext uri="{C183D7F6-B498-43B3-948B-1728B52AA6E4}">
                <adec:decorative xmlns:adec="http://schemas.microsoft.com/office/drawing/2017/decorative" val="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59351" y="2611479"/>
            <a:ext cx="1813639" cy="59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8" descr="Droogte in Nederland houdt aan">
            <a:extLst>
              <a:ext uri="{FF2B5EF4-FFF2-40B4-BE49-F238E27FC236}">
                <a16:creationId xmlns:a16="http://schemas.microsoft.com/office/drawing/2014/main" id="{7D42BC7F-0C32-D64E-B50C-41B6203399E0}"/>
              </a:ext>
              <a:ext uri="{C183D7F6-B498-43B3-948B-1728B52AA6E4}">
                <adec:decorative xmlns:adec="http://schemas.microsoft.com/office/drawing/2017/decorative" val="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1295654">
            <a:off x="2185294" y="2843665"/>
            <a:ext cx="2583210" cy="308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kstvak 30">
            <a:extLst>
              <a:ext uri="{FF2B5EF4-FFF2-40B4-BE49-F238E27FC236}">
                <a16:creationId xmlns:a16="http://schemas.microsoft.com/office/drawing/2014/main" id="{027C009B-1E13-3C43-B3A4-2C7AA140A33F}"/>
              </a:ext>
            </a:extLst>
          </p:cNvPr>
          <p:cNvSpPr txBox="1"/>
          <p:nvPr/>
        </p:nvSpPr>
        <p:spPr>
          <a:xfrm rot="21399464">
            <a:off x="6212528" y="1821805"/>
            <a:ext cx="4220251" cy="338554"/>
          </a:xfrm>
          <a:prstGeom prst="rect">
            <a:avLst/>
          </a:prstGeom>
          <a:noFill/>
        </p:spPr>
        <p:txBody>
          <a:bodyPr wrap="square">
            <a:spAutoFit/>
          </a:bodyPr>
          <a:lstStyle/>
          <a:p>
            <a:r>
              <a:rPr lang="nl-NL" sz="1600" b="1" dirty="0"/>
              <a:t>Wateroverlast in dierenpark Amersfoort</a:t>
            </a:r>
          </a:p>
        </p:txBody>
      </p:sp>
      <p:sp>
        <p:nvSpPr>
          <p:cNvPr id="32" name="Tekstvak 31">
            <a:extLst>
              <a:ext uri="{FF2B5EF4-FFF2-40B4-BE49-F238E27FC236}">
                <a16:creationId xmlns:a16="http://schemas.microsoft.com/office/drawing/2014/main" id="{BB99D152-E180-9441-B320-3AB62508D7CD}"/>
              </a:ext>
            </a:extLst>
          </p:cNvPr>
          <p:cNvSpPr txBox="1"/>
          <p:nvPr/>
        </p:nvSpPr>
        <p:spPr>
          <a:xfrm rot="320050">
            <a:off x="1806564" y="4239302"/>
            <a:ext cx="3371193" cy="830997"/>
          </a:xfrm>
          <a:prstGeom prst="rect">
            <a:avLst/>
          </a:prstGeom>
          <a:noFill/>
        </p:spPr>
        <p:txBody>
          <a:bodyPr wrap="square">
            <a:spAutoFit/>
          </a:bodyPr>
          <a:lstStyle/>
          <a:p>
            <a:r>
              <a:rPr lang="nl-NL" sz="2400" b="1" dirty="0">
                <a:highlight>
                  <a:srgbClr val="808080"/>
                </a:highlight>
                <a:latin typeface="Angsana New" panose="020B0502040204020203" pitchFamily="18" charset="-34"/>
                <a:cs typeface="Angsana New" panose="020B0502040204020203" pitchFamily="18" charset="-34"/>
              </a:rPr>
              <a:t>Verschillende plekken alweer </a:t>
            </a:r>
          </a:p>
          <a:p>
            <a:r>
              <a:rPr lang="nl-NL" sz="2400" b="1" dirty="0">
                <a:highlight>
                  <a:srgbClr val="808080"/>
                </a:highlight>
                <a:latin typeface="Angsana New" panose="020B0502040204020203" pitchFamily="18" charset="-34"/>
                <a:cs typeface="Angsana New" panose="020B0502040204020203" pitchFamily="18" charset="-34"/>
              </a:rPr>
              <a:t>blauwalg en botulisme geconstateerd   </a:t>
            </a:r>
          </a:p>
        </p:txBody>
      </p:sp>
      <p:pic>
        <p:nvPicPr>
          <p:cNvPr id="13" name="Afbeelding 1" descr="Wateroverlast door regenbui in Maasdijk">
            <a:extLst>
              <a:ext uri="{FF2B5EF4-FFF2-40B4-BE49-F238E27FC236}">
                <a16:creationId xmlns:a16="http://schemas.microsoft.com/office/drawing/2014/main" id="{46DC01C6-1563-F94D-92A3-E209394B0EA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21185045">
            <a:off x="2157968" y="3179571"/>
            <a:ext cx="2938834" cy="36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1" descr="Open Monumentendag met wateroverlast: gemalen Delfland blijven dicht">
            <a:extLst>
              <a:ext uri="{FF2B5EF4-FFF2-40B4-BE49-F238E27FC236}">
                <a16:creationId xmlns:a16="http://schemas.microsoft.com/office/drawing/2014/main" id="{11D61816-4F5D-734E-A38F-1B0E3EBD8B6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445385" y="4586138"/>
            <a:ext cx="2693451" cy="43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 descr="Zware regenbuien veroorzaken wateroverlast in delen Nederland">
            <a:extLst>
              <a:ext uri="{FF2B5EF4-FFF2-40B4-BE49-F238E27FC236}">
                <a16:creationId xmlns:a16="http://schemas.microsoft.com/office/drawing/2014/main" id="{3E5B2D19-5956-5844-B16E-AA212A513496}"/>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rot="21320100">
            <a:off x="6291938" y="3100801"/>
            <a:ext cx="2258138" cy="35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 descr="Slapen op balkon door extreme warmte">
            <a:extLst>
              <a:ext uri="{FF2B5EF4-FFF2-40B4-BE49-F238E27FC236}">
                <a16:creationId xmlns:a16="http://schemas.microsoft.com/office/drawing/2014/main" id="{35FA2BC1-83ED-C144-B131-EDCCAB53401A}"/>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945114" y="3825756"/>
            <a:ext cx="2891318" cy="28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descr="Zware regenbuien veroorzaken wateroverlast in delen Nederland">
            <a:extLst>
              <a:ext uri="{FF2B5EF4-FFF2-40B4-BE49-F238E27FC236}">
                <a16:creationId xmlns:a16="http://schemas.microsoft.com/office/drawing/2014/main" id="{9DAF78B9-5C12-114F-B585-CD8E76D37D6A}"/>
              </a:ext>
              <a:ext uri="{C183D7F6-B498-43B3-948B-1728B52AA6E4}">
                <adec:decorative xmlns:adec="http://schemas.microsoft.com/office/drawing/2017/decorative" val="0"/>
              </a:ext>
            </a:extLst>
          </p:cNvPr>
          <p:cNvGrpSpPr/>
          <p:nvPr/>
        </p:nvGrpSpPr>
        <p:grpSpPr>
          <a:xfrm rot="20949389">
            <a:off x="2074752" y="1518170"/>
            <a:ext cx="1787065" cy="1417898"/>
            <a:chOff x="2587613" y="2161908"/>
            <a:chExt cx="1787065" cy="1417898"/>
          </a:xfrm>
        </p:grpSpPr>
        <p:pic>
          <p:nvPicPr>
            <p:cNvPr id="19" name="Picture 5" descr="zware regenbuien veroorzaken wateroverlast in delen Nederland">
              <a:extLst>
                <a:ext uri="{FF2B5EF4-FFF2-40B4-BE49-F238E27FC236}">
                  <a16:creationId xmlns:a16="http://schemas.microsoft.com/office/drawing/2014/main" id="{F727B50B-3642-6440-B699-FC69B95BE47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6399" r="-7194" b="-8811"/>
            <a:stretch/>
          </p:blipFill>
          <p:spPr>
            <a:xfrm rot="510115">
              <a:off x="2587613" y="2301977"/>
              <a:ext cx="1787065" cy="1183427"/>
            </a:xfrm>
            <a:prstGeom prst="rect">
              <a:avLst/>
            </a:prstGeom>
          </p:spPr>
        </p:pic>
        <p:pic>
          <p:nvPicPr>
            <p:cNvPr id="20" name="Picture 6">
              <a:extLst>
                <a:ext uri="{FF2B5EF4-FFF2-40B4-BE49-F238E27FC236}">
                  <a16:creationId xmlns:a16="http://schemas.microsoft.com/office/drawing/2014/main" id="{E3B40545-9116-1240-AB59-64CF13655181}"/>
                </a:ext>
                <a:ext uri="{C183D7F6-B498-43B3-948B-1728B52AA6E4}">
                  <adec:decorative xmlns:adec="http://schemas.microsoft.com/office/drawing/2017/decorative" val="1"/>
                </a:ext>
              </a:extLst>
            </p:cNvPr>
            <p:cNvPicPr>
              <a:picLocks noChangeAspect="1"/>
            </p:cNvPicPr>
            <p:nvPr/>
          </p:nvPicPr>
          <p:blipFill>
            <a:blip r:embed="rId16" cstate="print">
              <a:alphaModFix amt="69000"/>
              <a:extLst>
                <a:ext uri="{28A0092B-C50C-407E-A947-70E740481C1C}">
                  <a14:useLocalDpi xmlns:a14="http://schemas.microsoft.com/office/drawing/2010/main"/>
                </a:ext>
              </a:extLst>
            </a:blip>
            <a:stretch>
              <a:fillRect/>
            </a:stretch>
          </p:blipFill>
          <p:spPr>
            <a:xfrm rot="9897181">
              <a:off x="3908548" y="3423680"/>
              <a:ext cx="441118" cy="156126"/>
            </a:xfrm>
            <a:prstGeom prst="rect">
              <a:avLst/>
            </a:prstGeom>
          </p:spPr>
        </p:pic>
        <p:pic>
          <p:nvPicPr>
            <p:cNvPr id="21" name="Picture 7">
              <a:extLst>
                <a:ext uri="{FF2B5EF4-FFF2-40B4-BE49-F238E27FC236}">
                  <a16:creationId xmlns:a16="http://schemas.microsoft.com/office/drawing/2014/main" id="{D8F6427C-3FA1-9B44-81EE-CC18292F5760}"/>
                </a:ext>
                <a:ext uri="{C183D7F6-B498-43B3-948B-1728B52AA6E4}">
                  <adec:decorative xmlns:adec="http://schemas.microsoft.com/office/drawing/2017/decorative" val="1"/>
                </a:ext>
              </a:extLst>
            </p:cNvPr>
            <p:cNvPicPr>
              <a:picLocks noChangeAspect="1"/>
            </p:cNvPicPr>
            <p:nvPr/>
          </p:nvPicPr>
          <p:blipFill>
            <a:blip r:embed="rId16" cstate="print">
              <a:alphaModFix amt="69000"/>
              <a:extLst>
                <a:ext uri="{28A0092B-C50C-407E-A947-70E740481C1C}">
                  <a14:useLocalDpi xmlns:a14="http://schemas.microsoft.com/office/drawing/2010/main"/>
                </a:ext>
              </a:extLst>
            </a:blip>
            <a:stretch>
              <a:fillRect/>
            </a:stretch>
          </p:blipFill>
          <p:spPr>
            <a:xfrm rot="20980177">
              <a:off x="2623956" y="2161908"/>
              <a:ext cx="444648" cy="160358"/>
            </a:xfrm>
            <a:prstGeom prst="rect">
              <a:avLst/>
            </a:prstGeom>
          </p:spPr>
        </p:pic>
      </p:grpSp>
      <p:pic>
        <p:nvPicPr>
          <p:cNvPr id="27" name="Picture 5">
            <a:extLst>
              <a:ext uri="{FF2B5EF4-FFF2-40B4-BE49-F238E27FC236}">
                <a16:creationId xmlns:a16="http://schemas.microsoft.com/office/drawing/2014/main" id="{2039D72D-7156-B941-8819-38DD971E1D84}"/>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887">
            <a:off x="7436114" y="3763853"/>
            <a:ext cx="1971102" cy="821291"/>
          </a:xfrm>
          <a:prstGeom prst="rect">
            <a:avLst/>
          </a:prstGeom>
        </p:spPr>
      </p:pic>
      <p:pic>
        <p:nvPicPr>
          <p:cNvPr id="28" name="Picture 6">
            <a:extLst>
              <a:ext uri="{FF2B5EF4-FFF2-40B4-BE49-F238E27FC236}">
                <a16:creationId xmlns:a16="http://schemas.microsoft.com/office/drawing/2014/main" id="{B479FA68-7928-D745-A219-7C793AE150B8}"/>
              </a:ext>
              <a:ext uri="{C183D7F6-B498-43B3-948B-1728B52AA6E4}">
                <adec:decorative xmlns:adec="http://schemas.microsoft.com/office/drawing/2017/decorative" val="1"/>
              </a:ext>
            </a:extLst>
          </p:cNvPr>
          <p:cNvPicPr>
            <a:picLocks noChangeAspect="1"/>
          </p:cNvPicPr>
          <p:nvPr/>
        </p:nvPicPr>
        <p:blipFill>
          <a:blip r:embed="rId16" cstate="print">
            <a:alphaModFix amt="69000"/>
            <a:extLst>
              <a:ext uri="{28A0092B-C50C-407E-A947-70E740481C1C}">
                <a14:useLocalDpi xmlns:a14="http://schemas.microsoft.com/office/drawing/2010/main"/>
              </a:ext>
            </a:extLst>
          </a:blip>
          <a:stretch>
            <a:fillRect/>
          </a:stretch>
        </p:blipFill>
        <p:spPr>
          <a:xfrm rot="12979646">
            <a:off x="7349942" y="4496516"/>
            <a:ext cx="356807" cy="126286"/>
          </a:xfrm>
          <a:prstGeom prst="rect">
            <a:avLst/>
          </a:prstGeom>
        </p:spPr>
      </p:pic>
      <p:pic>
        <p:nvPicPr>
          <p:cNvPr id="17" name="Picture 6">
            <a:extLst>
              <a:ext uri="{FF2B5EF4-FFF2-40B4-BE49-F238E27FC236}">
                <a16:creationId xmlns:a16="http://schemas.microsoft.com/office/drawing/2014/main" id="{1DD27F1E-BA2A-3E4D-B2A3-DC175AC35B74}"/>
              </a:ext>
              <a:ext uri="{C183D7F6-B498-43B3-948B-1728B52AA6E4}">
                <adec:decorative xmlns:adec="http://schemas.microsoft.com/office/drawing/2017/decorative" val="1"/>
              </a:ext>
            </a:extLst>
          </p:cNvPr>
          <p:cNvPicPr>
            <a:picLocks noChangeAspect="1"/>
          </p:cNvPicPr>
          <p:nvPr/>
        </p:nvPicPr>
        <p:blipFill>
          <a:blip r:embed="rId16" cstate="print">
            <a:alphaModFix amt="69000"/>
            <a:extLst>
              <a:ext uri="{28A0092B-C50C-407E-A947-70E740481C1C}">
                <a14:useLocalDpi xmlns:a14="http://schemas.microsoft.com/office/drawing/2010/main"/>
              </a:ext>
            </a:extLst>
          </a:blip>
          <a:stretch>
            <a:fillRect/>
          </a:stretch>
        </p:blipFill>
        <p:spPr>
          <a:xfrm rot="12254465" flipV="1">
            <a:off x="8373292" y="2940329"/>
            <a:ext cx="415767" cy="147154"/>
          </a:xfrm>
          <a:prstGeom prst="rect">
            <a:avLst/>
          </a:prstGeom>
        </p:spPr>
      </p:pic>
      <p:pic>
        <p:nvPicPr>
          <p:cNvPr id="29" name="Picture 7">
            <a:extLst>
              <a:ext uri="{FF2B5EF4-FFF2-40B4-BE49-F238E27FC236}">
                <a16:creationId xmlns:a16="http://schemas.microsoft.com/office/drawing/2014/main" id="{2F80C22D-5256-0043-906B-0B641CD90E81}"/>
              </a:ext>
              <a:ext uri="{C183D7F6-B498-43B3-948B-1728B52AA6E4}">
                <adec:decorative xmlns:adec="http://schemas.microsoft.com/office/drawing/2017/decorative" val="1"/>
              </a:ext>
            </a:extLst>
          </p:cNvPr>
          <p:cNvPicPr>
            <a:picLocks noChangeAspect="1"/>
          </p:cNvPicPr>
          <p:nvPr/>
        </p:nvPicPr>
        <p:blipFill>
          <a:blip r:embed="rId16" cstate="print">
            <a:alphaModFix amt="69000"/>
            <a:extLst>
              <a:ext uri="{28A0092B-C50C-407E-A947-70E740481C1C}">
                <a14:useLocalDpi xmlns:a14="http://schemas.microsoft.com/office/drawing/2010/main"/>
              </a:ext>
            </a:extLst>
          </a:blip>
          <a:stretch>
            <a:fillRect/>
          </a:stretch>
        </p:blipFill>
        <p:spPr>
          <a:xfrm rot="2830698">
            <a:off x="9170894" y="3658216"/>
            <a:ext cx="334554" cy="120654"/>
          </a:xfrm>
          <a:prstGeom prst="rect">
            <a:avLst/>
          </a:prstGeom>
        </p:spPr>
      </p:pic>
      <p:pic>
        <p:nvPicPr>
          <p:cNvPr id="18" name="Picture 7">
            <a:extLst>
              <a:ext uri="{FF2B5EF4-FFF2-40B4-BE49-F238E27FC236}">
                <a16:creationId xmlns:a16="http://schemas.microsoft.com/office/drawing/2014/main" id="{1F176B16-D9F9-DE42-BBA0-694915E677E2}"/>
              </a:ext>
              <a:ext uri="{C183D7F6-B498-43B3-948B-1728B52AA6E4}">
                <adec:decorative xmlns:adec="http://schemas.microsoft.com/office/drawing/2017/decorative" val="1"/>
              </a:ext>
            </a:extLst>
          </p:cNvPr>
          <p:cNvPicPr>
            <a:picLocks noChangeAspect="1"/>
          </p:cNvPicPr>
          <p:nvPr/>
        </p:nvPicPr>
        <p:blipFill>
          <a:blip r:embed="rId16" cstate="print">
            <a:alphaModFix amt="69000"/>
            <a:extLst>
              <a:ext uri="{28A0092B-C50C-407E-A947-70E740481C1C}">
                <a14:useLocalDpi xmlns:a14="http://schemas.microsoft.com/office/drawing/2010/main"/>
              </a:ext>
            </a:extLst>
          </a:blip>
          <a:stretch>
            <a:fillRect/>
          </a:stretch>
        </p:blipFill>
        <p:spPr>
          <a:xfrm rot="2105517">
            <a:off x="9305491" y="2123123"/>
            <a:ext cx="412475" cy="148756"/>
          </a:xfrm>
          <a:prstGeom prst="rect">
            <a:avLst/>
          </a:prstGeom>
        </p:spPr>
      </p:pic>
      <p:pic>
        <p:nvPicPr>
          <p:cNvPr id="6" name="Afbeelding 5" descr="Droppie Water in een bootje en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194521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79AEDE9-15F7-2C47-BC14-E626D3B11BA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tel 1">
            <a:extLst>
              <a:ext uri="{FF2B5EF4-FFF2-40B4-BE49-F238E27FC236}">
                <a16:creationId xmlns:a16="http://schemas.microsoft.com/office/drawing/2014/main" id="{817C40C6-EEEC-4A07-9F7B-9D7AED79582B}"/>
              </a:ext>
            </a:extLst>
          </p:cNvPr>
          <p:cNvSpPr txBox="1">
            <a:spLocks noGrp="1"/>
          </p:cNvSpPr>
          <p:nvPr>
            <p:ph type="title" idx="4294967295"/>
          </p:nvPr>
        </p:nvSpPr>
        <p:spPr>
          <a:xfrm>
            <a:off x="737647" y="249294"/>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Gevolgen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worden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groter</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door…</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itel 1">
            <a:extLst>
              <a:ext uri="{FF2B5EF4-FFF2-40B4-BE49-F238E27FC236}">
                <a16:creationId xmlns:a16="http://schemas.microsoft.com/office/drawing/2014/main" id="{3430DFA7-7B3D-0046-9C54-ECF85BFD12D1}"/>
              </a:ext>
            </a:extLst>
          </p:cNvPr>
          <p:cNvSpPr txBox="1">
            <a:spLocks/>
          </p:cNvSpPr>
          <p:nvPr/>
        </p:nvSpPr>
        <p:spPr>
          <a:xfrm>
            <a:off x="737647" y="1396748"/>
            <a:ext cx="10355923" cy="908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Verstedelijking </a:t>
            </a:r>
            <a:b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meer stenen en asfalt, minder plek voor groen.</a:t>
            </a:r>
          </a:p>
          <a:p>
            <a:pPr algn="l">
              <a:lnSpc>
                <a:spcPct val="150000"/>
              </a:lnSpc>
            </a:pP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Inrichting woonwijken</a:t>
            </a:r>
          </a:p>
          <a:p>
            <a:pPr algn="l">
              <a:lnSpc>
                <a:spcPct val="150000"/>
              </a:lnSpc>
            </a:pP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 Veel tegels in openbare ruimte: </a:t>
            </a:r>
            <a:b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straten, pleinen, </a:t>
            </a:r>
            <a:b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parkeerplaatsen</a:t>
            </a:r>
          </a:p>
          <a:p>
            <a:pPr algn="l">
              <a:lnSpc>
                <a:spcPct val="150000"/>
              </a:lnSpc>
            </a:pP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 Veel tegels in tuinen </a:t>
            </a:r>
          </a:p>
          <a:p>
            <a:pPr algn="l">
              <a:lnSpc>
                <a:spcPct val="150000"/>
              </a:lnSpc>
            </a:pP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descr="Wijk met huizen met meer stenen asfalt, minder plek voor groen">
            <a:extLst>
              <a:ext uri="{FF2B5EF4-FFF2-40B4-BE49-F238E27FC236}">
                <a16:creationId xmlns:a16="http://schemas.microsoft.com/office/drawing/2014/main" id="{153CCAB9-7EFA-D74F-BC01-8DC3D8BE07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367025">
            <a:off x="4418788" y="3372447"/>
            <a:ext cx="6993105" cy="20105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Afbeelding 6" descr="Droppie Water in een bootje en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2519292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4714666-EE24-3F4E-8DF7-2729B83C19BE}"/>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Wijk met meer steen en asfalt en minder groen">
            <a:extLst>
              <a:ext uri="{FF2B5EF4-FFF2-40B4-BE49-F238E27FC236}">
                <a16:creationId xmlns:a16="http://schemas.microsoft.com/office/drawing/2014/main" id="{2E9E3F02-B10E-5E43-9415-4AB447282E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97214" y="-31476"/>
            <a:ext cx="21715092" cy="6243089"/>
          </a:xfrm>
          <a:prstGeom prst="rect">
            <a:avLst/>
          </a:prstGeom>
        </p:spPr>
      </p:pic>
      <p:sp>
        <p:nvSpPr>
          <p:cNvPr id="5" name="Titel 1">
            <a:extLst>
              <a:ext uri="{FF2B5EF4-FFF2-40B4-BE49-F238E27FC236}">
                <a16:creationId xmlns:a16="http://schemas.microsoft.com/office/drawing/2014/main" id="{C2F66CCC-C7B8-6C47-99CF-1425E061138B}"/>
              </a:ext>
            </a:extLst>
          </p:cNvPr>
          <p:cNvSpPr txBox="1">
            <a:spLocks noGrp="1"/>
          </p:cNvSpPr>
          <p:nvPr>
            <p:ph type="title" idx="4294967295"/>
          </p:nvPr>
        </p:nvSpPr>
        <p:spPr>
          <a:xfrm>
            <a:off x="737647" y="249294"/>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laat</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dit</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plaatje</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zien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descr="Droppie water in een bootje en logo Waterschap Vallei en Veluwe">
            <a:extLst>
              <a:ext uri="{FF2B5EF4-FFF2-40B4-BE49-F238E27FC236}">
                <a16:creationId xmlns:a16="http://schemas.microsoft.com/office/drawing/2014/main" id="{41665E30-5548-FD4E-9E01-483E6BF7E2BE}"/>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pic>
        <p:nvPicPr>
          <p:cNvPr id="15" name="Picture 5" descr="Fietsen op straat door het water">
            <a:extLst>
              <a:ext uri="{FF2B5EF4-FFF2-40B4-BE49-F238E27FC236}">
                <a16:creationId xmlns:a16="http://schemas.microsoft.com/office/drawing/2014/main" id="{C39F025C-A9CC-7D43-9C20-56424BAE22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 b="-12004"/>
          <a:stretch/>
        </p:blipFill>
        <p:spPr>
          <a:xfrm>
            <a:off x="4167492" y="4774260"/>
            <a:ext cx="1928508" cy="144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5" descr="Kinderen op straat met de voeten in het water">
            <a:extLst>
              <a:ext uri="{FF2B5EF4-FFF2-40B4-BE49-F238E27FC236}">
                <a16:creationId xmlns:a16="http://schemas.microsoft.com/office/drawing/2014/main" id="{59228525-C648-7843-9D46-62F4DD41445E}"/>
              </a:ext>
            </a:extLst>
          </p:cNvPr>
          <p:cNvPicPr>
            <a:picLocks noChangeAspect="1"/>
          </p:cNvPicPr>
          <p:nvPr/>
        </p:nvPicPr>
        <p:blipFill rotWithShape="1">
          <a:blip r:embed="rId6">
            <a:extLst>
              <a:ext uri="{28A0092B-C50C-407E-A947-70E740481C1C}">
                <a14:useLocalDpi xmlns:a14="http://schemas.microsoft.com/office/drawing/2010/main"/>
              </a:ext>
            </a:extLst>
          </a:blip>
          <a:srcRect t="42" b="-9632"/>
          <a:stretch/>
        </p:blipFill>
        <p:spPr>
          <a:xfrm>
            <a:off x="6484052" y="4774260"/>
            <a:ext cx="1918969" cy="144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54341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hlinkClick r:id="rId3"/>
            <a:extLst>
              <a:ext uri="{FF2B5EF4-FFF2-40B4-BE49-F238E27FC236}">
                <a16:creationId xmlns:a16="http://schemas.microsoft.com/office/drawing/2014/main" id="{39005CD5-E6CC-7A43-864B-84507C9B9C27}"/>
              </a:ext>
              <a:ext uri="{C183D7F6-B498-43B3-948B-1728B52AA6E4}">
                <adec:decorative xmlns:adec="http://schemas.microsoft.com/office/drawing/2017/decorative" val="1"/>
              </a:ext>
            </a:extLst>
          </p:cNvPr>
          <p:cNvPicPr>
            <a:picLocks noChangeAspect="1"/>
          </p:cNvPicPr>
          <p:nvPr/>
        </p:nvPicPr>
        <p:blipFill rotWithShape="1">
          <a:blip r:embed="rId4"/>
          <a:srcRect l="3140" t="20140" r="34767" b="16380"/>
          <a:stretch/>
        </p:blipFill>
        <p:spPr>
          <a:xfrm>
            <a:off x="-1" y="0"/>
            <a:ext cx="12276611" cy="7056408"/>
          </a:xfrm>
          <a:prstGeom prst="rect">
            <a:avLst/>
          </a:prstGeom>
        </p:spPr>
      </p:pic>
      <p:sp>
        <p:nvSpPr>
          <p:cNvPr id="11" name="Titel 1">
            <a:extLst>
              <a:ext uri="{FF2B5EF4-FFF2-40B4-BE49-F238E27FC236}">
                <a16:creationId xmlns:a16="http://schemas.microsoft.com/office/drawing/2014/main" id="{D9C030D2-CBD4-1045-B3C7-60FE3E4B4001}"/>
              </a:ext>
            </a:extLst>
          </p:cNvPr>
          <p:cNvSpPr txBox="1">
            <a:spLocks noGrp="1"/>
          </p:cNvSpPr>
          <p:nvPr>
            <p:ph type="title" idx="4294967295"/>
          </p:nvPr>
        </p:nvSpPr>
        <p:spPr>
          <a:xfrm>
            <a:off x="823911" y="303412"/>
            <a:ext cx="8977314"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Oplossingen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descr="Droppie Water in een bootje en logo Waterschap Vallei en Veluwe">
            <a:extLst>
              <a:ext uri="{FF2B5EF4-FFF2-40B4-BE49-F238E27FC236}">
                <a16:creationId xmlns:a16="http://schemas.microsoft.com/office/drawing/2014/main" id="{123C8CFA-51ED-9646-B894-BA82AA0C7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74250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52AE382E-3176-FD49-B15C-7F39562F723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tel 1">
            <a:extLst>
              <a:ext uri="{FF2B5EF4-FFF2-40B4-BE49-F238E27FC236}">
                <a16:creationId xmlns:a16="http://schemas.microsoft.com/office/drawing/2014/main" id="{9CD16629-CEC5-ED41-BBA1-3542F9B84246}"/>
              </a:ext>
            </a:extLst>
          </p:cNvPr>
          <p:cNvSpPr txBox="1">
            <a:spLocks noGrp="1"/>
          </p:cNvSpPr>
          <p:nvPr>
            <p:ph type="title" idx="4294967295"/>
          </p:nvPr>
        </p:nvSpPr>
        <p:spPr>
          <a:xfrm>
            <a:off x="673288" y="680732"/>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Wat doe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jij</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zelf</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al, </a:t>
            </a:r>
            <a:b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of wat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zou</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je </a:t>
            </a:r>
            <a:b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kunnen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doen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Tijdelijke aanduiding voor inhoud 4" descr="Stripverhaal Droppie Water">
            <a:extLst>
              <a:ext uri="{FF2B5EF4-FFF2-40B4-BE49-F238E27FC236}">
                <a16:creationId xmlns:a16="http://schemas.microsoft.com/office/drawing/2014/main" id="{ABCB1EEF-764F-D74C-A24D-A805291C29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20" t="2502" r="3569" b="9366"/>
          <a:stretch/>
        </p:blipFill>
        <p:spPr>
          <a:xfrm rot="423095">
            <a:off x="5075999" y="1004388"/>
            <a:ext cx="5508000" cy="381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fbeelding 5" descr="Droppie Water in een bootje en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678510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A89"/>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2AE62AB3-354B-974F-8A9C-6F440267E88D}"/>
              </a:ext>
            </a:extLst>
          </p:cNvPr>
          <p:cNvSpPr txBox="1">
            <a:spLocks noGrp="1"/>
          </p:cNvSpPr>
          <p:nvPr>
            <p:ph type="title" idx="4294967295"/>
          </p:nvPr>
        </p:nvSpPr>
        <p:spPr>
          <a:xfrm>
            <a:off x="554756" y="11458"/>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Oplossingen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1" name="Tijdelijke aanduiding voor inhoud 6" descr="Film over vergroening van het schoolplein">
            <a:hlinkClick r:id="rId3"/>
            <a:extLst>
              <a:ext uri="{FF2B5EF4-FFF2-40B4-BE49-F238E27FC236}">
                <a16:creationId xmlns:a16="http://schemas.microsoft.com/office/drawing/2014/main" id="{6B385C87-9C39-4841-B79C-1C56B3C762C0}"/>
              </a:ext>
            </a:extLst>
          </p:cNvPr>
          <p:cNvPicPr>
            <a:picLocks noGrp="1" noChangeAspect="1"/>
          </p:cNvPicPr>
          <p:nvPr>
            <p:ph idx="1"/>
          </p:nvPr>
        </p:nvPicPr>
        <p:blipFill rotWithShape="1">
          <a:blip r:embed="rId4"/>
          <a:srcRect l="1341" t="16239" r="33224" b="16193"/>
          <a:stretch/>
        </p:blipFill>
        <p:spPr>
          <a:xfrm>
            <a:off x="766763" y="1448461"/>
            <a:ext cx="5138737" cy="2983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fbeelding 5" descr="Droppie Water in een bootje en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1908630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14C0195-868B-2848-8E3C-615C1767638D}"/>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57D6D505-84A2-C64D-A93D-437D48F33ECA}"/>
              </a:ext>
            </a:extLst>
          </p:cNvPr>
          <p:cNvSpPr txBox="1">
            <a:spLocks noGrp="1"/>
          </p:cNvSpPr>
          <p:nvPr>
            <p:ph type="title" idx="4294967295"/>
          </p:nvPr>
        </p:nvSpPr>
        <p:spPr>
          <a:xfrm>
            <a:off x="554756" y="11458"/>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Groene</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schoolpleinen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4" name="Afbeelding 13" descr="Spelende kinderen in het zand.">
            <a:extLst>
              <a:ext uri="{FF2B5EF4-FFF2-40B4-BE49-F238E27FC236}">
                <a16:creationId xmlns:a16="http://schemas.microsoft.com/office/drawing/2014/main" id="{9484FD6F-CF49-A847-899E-FDBFAA9FCB0C}"/>
              </a:ext>
            </a:extLst>
          </p:cNvPr>
          <p:cNvPicPr>
            <a:picLocks noChangeAspect="1"/>
          </p:cNvPicPr>
          <p:nvPr/>
        </p:nvPicPr>
        <p:blipFill rotWithShape="1">
          <a:blip r:embed="rId3">
            <a:extLst>
              <a:ext uri="{28A0092B-C50C-407E-A947-70E740481C1C}">
                <a14:useLocalDpi xmlns:a14="http://schemas.microsoft.com/office/drawing/2010/main" val="0"/>
              </a:ext>
            </a:extLst>
          </a:blip>
          <a:srcRect l="1827" t="23228" r="8013" b="3168"/>
          <a:stretch/>
        </p:blipFill>
        <p:spPr>
          <a:xfrm>
            <a:off x="1927950" y="1568118"/>
            <a:ext cx="5292000" cy="324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Afbeelding 14" descr="Afvoer water vanuit regenpijp">
            <a:extLst>
              <a:ext uri="{FF2B5EF4-FFF2-40B4-BE49-F238E27FC236}">
                <a16:creationId xmlns:a16="http://schemas.microsoft.com/office/drawing/2014/main" id="{E56B6072-50C6-FD40-9F35-E7EBF8DBC2FB}"/>
              </a:ext>
            </a:extLst>
          </p:cNvPr>
          <p:cNvPicPr>
            <a:picLocks noChangeAspect="1"/>
          </p:cNvPicPr>
          <p:nvPr/>
        </p:nvPicPr>
        <p:blipFill rotWithShape="1">
          <a:blip r:embed="rId4"/>
          <a:srcRect l="69955" t="24641" r="1272" b="41329"/>
          <a:stretch/>
        </p:blipFill>
        <p:spPr>
          <a:xfrm rot="680251">
            <a:off x="6837617" y="2333835"/>
            <a:ext cx="3507971" cy="23326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fbeelding 5" descr="Droppie Water in een bootje en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227450094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922</Words>
  <Application>Microsoft Office PowerPoint</Application>
  <PresentationFormat>Breedbeeld</PresentationFormat>
  <Paragraphs>77</Paragraphs>
  <Slides>20</Slides>
  <Notes>20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Angsana New</vt:lpstr>
      <vt:lpstr>Arial</vt:lpstr>
      <vt:lpstr>Calibri</vt:lpstr>
      <vt:lpstr>Calibri Light</vt:lpstr>
      <vt:lpstr>Symbol</vt:lpstr>
      <vt:lpstr>ThesisSans-Bold</vt:lpstr>
      <vt:lpstr>Verdana</vt:lpstr>
      <vt:lpstr>Kantoorthema</vt:lpstr>
      <vt:lpstr>Help: steeds meer wateroverlast!</vt:lpstr>
      <vt:lpstr>Waarom regent het steeds vaker?</vt:lpstr>
      <vt:lpstr>Het klimaat verandert</vt:lpstr>
      <vt:lpstr>Gevolgen worden groter door…</vt:lpstr>
      <vt:lpstr>Wat laat dit plaatje zien?</vt:lpstr>
      <vt:lpstr>Oplossingen…</vt:lpstr>
      <vt:lpstr>Wat doe jij zelf al,  of wat zou je  kunnen doen?</vt:lpstr>
      <vt:lpstr>Oplossingen….</vt:lpstr>
      <vt:lpstr>Groene schoolpleinen…</vt:lpstr>
      <vt:lpstr>De Kosmos</vt:lpstr>
      <vt:lpstr>Groene tuinen</vt:lpstr>
      <vt:lpstr>Hoe te onderzoeken en ontwerpen</vt:lpstr>
      <vt:lpstr>Stappenplan  klimaatbestendig(e) tuin  of schoolplein</vt:lpstr>
      <vt:lpstr>Stap 1 Confronteren</vt:lpstr>
      <vt:lpstr>Stap 2 Verkennen</vt:lpstr>
      <vt:lpstr>Stap 3 Ontwerp schetsen</vt:lpstr>
      <vt:lpstr>Stap 4 &amp; 5 Ontwerp maken</vt:lpstr>
      <vt:lpstr>Stap 6 Presenteren</vt:lpstr>
      <vt:lpstr>Stap 7 Verbreden en verdiepen</vt:lpstr>
      <vt:lpstr>Wat leer je door deze opdracht?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dc:creator>
  <cp:lastModifiedBy>Wegerif, Corja</cp:lastModifiedBy>
  <cp:revision>85</cp:revision>
  <dcterms:created xsi:type="dcterms:W3CDTF">2021-03-15T10:30:06Z</dcterms:created>
  <dcterms:modified xsi:type="dcterms:W3CDTF">2021-05-27T07:35:57Z</dcterms:modified>
</cp:coreProperties>
</file>